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4" r:id="rId23"/>
    <p:sldId id="285" r:id="rId24"/>
    <p:sldId id="286" r:id="rId25"/>
    <p:sldId id="287" r:id="rId26"/>
    <p:sldId id="288" r:id="rId27"/>
    <p:sldId id="258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D4B"/>
    <a:srgbClr val="114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200" dirty="0">
                <a:latin typeface="+mn-lt"/>
              </a:rPr>
              <a:t>Uyuşturucu</a:t>
            </a:r>
            <a:r>
              <a:rPr lang="tr-TR" sz="2200" baseline="0" dirty="0">
                <a:latin typeface="+mn-lt"/>
              </a:rPr>
              <a:t> öncesi tütün kullanım durumu (İçişleri Bakanlığı, 2019)</a:t>
            </a:r>
            <a:endParaRPr lang="en-US" sz="2200" dirty="0">
              <a:latin typeface="+mn-lt"/>
            </a:endParaRPr>
          </a:p>
        </c:rich>
      </c:tx>
      <c:layout>
        <c:manualLayout>
          <c:xMode val="edge"/>
          <c:yMode val="edge"/>
          <c:x val="0.15508069381100884"/>
          <c:y val="2.8381562959259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Uyuşturucu öncesi tütün kullanım durumu (İçişleri Bakanlığı,2019)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86.8</c:v>
                </c:pt>
                <c:pt idx="1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F-DA40-BF3E-832ACC7AB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78978255"/>
        <c:axId val="1258060127"/>
      </c:barChart>
      <c:catAx>
        <c:axId val="107897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58060127"/>
        <c:crosses val="autoZero"/>
        <c:auto val="1"/>
        <c:lblAlgn val="ctr"/>
        <c:lblOffset val="100"/>
        <c:noMultiLvlLbl val="0"/>
      </c:catAx>
      <c:valAx>
        <c:axId val="1258060127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78978255"/>
        <c:crosses val="autoZero"/>
        <c:crossBetween val="between"/>
      </c:valAx>
      <c:sp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69AEA-8386-5A47-941C-86B9890A7D63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1BF3-B45C-9A40-9E39-196CA2FED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03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12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49E1F-4FD9-14ED-F543-0BB3BD103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6A2B515-2618-E5C0-F5C6-D587BAC0B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2557138-2B67-B747-E6F4-4249031F8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CF9D47C-1798-7376-97DD-1EA2B46C4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52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B092E-A591-FDD9-90BF-FF97C03F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381CB91-C020-B09D-C401-0D7C3B26F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F2620D2-F51F-2C3D-D0C1-24AC936B1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E684F03-131A-8253-9886-4AE2C6A41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52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E6BAD-7F87-30ED-5181-4FF515AA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3A61D53-9FEE-E56D-D434-DF6F4774F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5726A23-40CD-5B60-21D7-5AC14AA43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CEBF9F7-DFB2-AB43-2BD9-6AE3A3B04B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82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C0D3A-A060-F574-3674-380F2D4B9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D0160D1-A4A3-F4E2-07AF-070CF8778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1DDFD71-0A69-8EA8-F224-18B0E9D64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6A85BEB-4C38-FA7F-25E1-3B2865266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4A5D1-D6F8-6350-6256-C8021537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B984E27-5C64-3748-BE95-B32025193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652AF84-3BD1-D6FE-ABA2-7AFC43D3D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4788077-847A-A4F1-E81C-A9B475747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583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5D8B4-D80D-C859-42D6-AF36166DC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A13C6C0-B4C6-62A9-69A0-2C4C30CF3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3D12370-5A9B-5C3A-8B62-B9F8ECAFE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0D0004-4051-5CCB-EA5C-3BFD0A1B8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498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8F92-BAD2-493A-59AB-A08F570CC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D29C86C-BAD3-C1F3-17A9-C1CD1DE56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89114DA-BD54-8891-C49E-B647B9283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1C2FCF-0B62-0E66-440A-8DF428A8F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757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C431D-E1DD-9D22-D404-33B1E8098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8C84310-1B6A-35E3-1205-9AA27B138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7848CD4-978C-73F1-7FE8-E4FF9B2DF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7CDAA6-C5F8-0727-5DF9-791BE0705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753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693E2-0200-70C6-DE19-9D759C1B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315C104-9804-1BE9-495E-9C37DA5B4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847F28E-A68F-2A5B-7C14-DAE0A9A2B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4427FE-334C-36BE-B5C3-930CEA923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952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6253-B502-27A0-CC34-5CABF7441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55CD32D-F3F0-F8DC-85CF-B90F5351F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F46408D-0DAB-7CC6-5011-A895ED74C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EFDECDD-C571-0965-A596-621ED7D3F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23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3DCD7-0CBE-D6E6-4F1F-BEFD6707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3133394-E547-4B23-F640-2C2A894FD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A99B859-2657-786B-27DB-B5CB54FC2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00F9101-1ECE-10EA-E4B2-208C2E247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317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DEDB-9230-5C29-0B78-B41EB4BB6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F672F3B-ADB0-C864-855C-B58C1019C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C5313EB-BD71-A12D-0905-B1496A75E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9B1603-8287-0769-121C-1942A5548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721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C37EE-8226-E142-A312-3C39F8D1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FA4600C-C034-0CF9-7193-A74A264F1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7490396-4D97-B06B-2D8D-1806BA798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98D3AE-7719-EE7A-D47B-1DF515B6C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8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00AB-3974-FE7F-091B-25D01376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6F0F1B8-7A74-ADF3-652C-531841519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10C1788-B845-A429-6FDE-543B425C0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C5B52C-F755-2591-BEF6-DC73B359E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299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62DD7-2BA3-8908-C0DF-EFCC0C18B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BA3A002-EA44-83B4-70AC-220F781AD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C55A21A-DCD6-D2B4-2124-958B28D3D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2F40C60-6010-B57F-EB6B-8C4412B81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304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F0A9F-3721-D56E-7524-776D866BA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0B123E6-7283-5B64-3FD1-96B327B1C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B48A2FE-DCCD-E616-D1AB-5A1F09BAB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26F1C0-ED36-D1C3-3DAC-79670B194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512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574B-3099-4D1D-B18D-04043E21B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A4C0AD1-B66A-6A65-4638-6C828E676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870D49D-EA32-38E3-9522-82D3C807F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B0B65AF-A0EF-005F-2A42-561A40904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7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CB3D4-896B-E74B-A70F-333EF6C8E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1D52798-956D-DACE-BD3E-BE0906A53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7771400-88E0-3E19-52F2-C5D757D35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1424681-969F-1A92-A1B5-9961344A1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6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8E25C-7C94-75D7-750A-663D4E2D6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671EAB5-B956-4CA6-6A06-17BA755C0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75C3621-2B81-98C9-1C92-9375FC627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FB625F-7B80-8DE6-AF3D-6DD9D426A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98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238C8-7CE6-B97B-ABAE-4D854B050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CAC73D9-5292-A9BF-5816-416D276C2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B9D2CBD-2BEE-9B98-B93C-F794C4D05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27259C-BA05-02F0-62AC-172D0DA47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24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2DEC4-F3F0-5382-5A83-4FAB91458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8306FEC-FCD4-708B-B59C-B1BB5C180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FFE3BEB-0DD4-C8AE-4E29-AD14B844A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3F97CE4-7F2E-1F9A-34A5-E4A3B51DF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63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B4368-177B-FC49-EE1D-5D2C56A8B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73BCE7C-B794-A152-5F7E-89C2F9F41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7184CCC-5CC5-4AD7-F269-7D2CB6599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07A6A8-4D88-E0A6-D6A3-C8B491C05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3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AA2BD-F1F2-8D71-FDA2-F1779227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13836FE-4E6D-F945-88D0-E912F1CE0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AE58042-DFBF-11F9-4D4E-17EA2F6C0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00328B-CDDB-765C-9D8D-6DEDE904B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779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EAE52-6EDF-03AE-5AC1-B04153EA0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5108669-0E6E-6A87-314D-EA795B1A2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AFB3272-B7CC-DCD1-A3F3-EAF2BCF05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6DCAFD7-717D-DB35-4E0B-6AEFFD0A4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33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8EF7C0-27F4-1D18-3EDF-64FBBA326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7E7454-F1A0-CDAF-5E53-01B7ED5F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37E12D-E640-FD13-033C-29C99BD7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80B8B9-B565-628C-04E1-BD6A944F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DAA68B-4545-78FD-3BE7-64783C46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36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36EE6-729C-23A8-55D9-4348B1F3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A468A7-A0DA-FC0A-B47F-AACDFEA18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96F6A5-9410-0093-F451-F06803DB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388048-E35D-9B5B-B3D1-8E91C288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5A5429-0041-DC8B-F3B2-E233C16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42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C95E675-FBAA-851A-25B6-E2169145C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D87B5D-4CCB-D489-F147-9ABFC811C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7A7E55-4E3E-F653-B72A-B8E1AE4D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E1163A-D5E6-AB9B-210A-9E138384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350367-8121-16BA-ABDC-20F947BA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0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68816D-080D-8A00-C60B-29B1EB1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D9F26C-680B-4C4A-6CBA-88A0BA72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3002CE-503E-5A76-1507-A4A840DE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1DAE8-F385-FAC6-FAC5-E76AEA5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1FAF9F-9A58-396F-A7E8-C72311B6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58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368CE9-0C77-5EC6-4398-03091AD4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A6183F-67C4-3CC9-AC39-C98F121E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3AFBE5-8383-3B82-5007-D6EBCCA1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1D7763-0B44-9E3A-D687-56E2E89C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1CFB3A-A369-EEDF-6E21-8ED9A1E2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3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67BA6B-5D00-0772-F8F6-059C3562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178D20-AF8A-5C33-1843-A3C678D4D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39A90B-61B8-0702-7E1A-9B213C37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4C42FB-9D43-EECC-1367-777ED40E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533929-FD53-555A-6D08-C451D48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CCD6E6-9809-7D3D-C7A1-CC207744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EBC06-3DC1-DEB6-265D-73CC96EE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F9E9C9-41F6-D48D-1D90-1FC808874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816E12-46F7-9795-BF22-03FCBF769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A193198-085D-20FF-842E-76ABED30F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EF6B9A-CB74-872F-D471-4B84F0D39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FE64BFD-F4E4-2328-5DB2-40B370AA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812CF7F-3EAE-1159-00AE-1EB48210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5AFD52-0E6F-38F1-376C-4622D2C3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5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3EEB21-7981-9120-153C-E6398FDE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4960AF8-6592-120E-A063-67672B31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817E2B-7FA6-38D3-AF90-ED62BAAB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C823BD3-63EB-5F1C-2C50-0B9F5AE2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3E5D30D-D04B-6108-5F64-E0F1688D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8AD2680-99DE-4614-DD93-41940BBC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C765B7-719A-BCFF-11EC-FEF5F60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04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D038A7-D681-C263-A7AC-68797E90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AF33EC-D049-44BF-8BEA-6A02C016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5328D4-40FF-BD98-E267-47A0C05A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D0B3BC-990A-408D-08F2-7EEC3857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451A56-5951-DE7E-B64B-A7F8D33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314489-1D7C-29B2-EBC4-2AB377F6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9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51F08-AD62-27E2-937D-103D0741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B37D156-81F2-A7E6-A785-072679B9F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DEC382-B19E-6120-B53C-93B559D72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640596-0F5C-210D-8D5D-4C27D4BF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A133A0-FD1D-0C29-BF8D-18BE813B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D780FA-4F38-C9A9-076C-1884D62F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EA70D8-1F8D-BE68-358E-A0E21755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F18683-C673-8728-8CF6-003BE039F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6558B0-5D27-8398-17F6-B90C6C281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79FE79-DA7E-EC1B-0103-892EFBF7B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4356D7-87E6-3BF3-1DF5-A62760B03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yazı tipi, ekran görüntüsü, beya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B97BF3E-9BD3-86FE-BC47-F724BB5CDE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2F5E5FB-57E6-BAB1-F291-04901DD4EF93}"/>
              </a:ext>
            </a:extLst>
          </p:cNvPr>
          <p:cNvSpPr txBox="1"/>
          <p:nvPr/>
        </p:nvSpPr>
        <p:spPr>
          <a:xfrm>
            <a:off x="5251016" y="4272677"/>
            <a:ext cx="168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114533"/>
                </a:solidFill>
              </a:rPr>
              <a:t>AD/ SOYAD</a:t>
            </a:r>
          </a:p>
          <a:p>
            <a:pPr algn="ctr"/>
            <a:r>
              <a:rPr lang="tr-TR" sz="2000" dirty="0">
                <a:solidFill>
                  <a:srgbClr val="114533"/>
                </a:solidFill>
              </a:rPr>
              <a:t>UNVAN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0ABD69B-A532-07AF-577C-D8EFBE165B6C}"/>
              </a:ext>
            </a:extLst>
          </p:cNvPr>
          <p:cNvSpPr txBox="1"/>
          <p:nvPr/>
        </p:nvSpPr>
        <p:spPr>
          <a:xfrm>
            <a:off x="5295434" y="4980563"/>
            <a:ext cx="1601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>
                <a:solidFill>
                  <a:srgbClr val="114533"/>
                </a:solidFill>
              </a:rPr>
              <a:t>TARİH</a:t>
            </a:r>
            <a:endParaRPr lang="tr-TR" sz="14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F4F72-7119-3BEF-2F22-DB117ACAF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3464F092-25F6-E2AD-7C58-E0BCF5607B59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EPİDEMİYOLOJİ</a:t>
            </a:r>
            <a:endParaRPr lang="tr-TR" sz="2800" dirty="0">
              <a:solidFill>
                <a:srgbClr val="114533"/>
              </a:solidFill>
            </a:endParaRPr>
          </a:p>
        </p:txBody>
      </p:sp>
      <p:graphicFrame>
        <p:nvGraphicFramePr>
          <p:cNvPr id="2" name="İçerik Yer Tutucusu 4">
            <a:extLst>
              <a:ext uri="{FF2B5EF4-FFF2-40B4-BE49-F238E27FC236}">
                <a16:creationId xmlns:a16="http://schemas.microsoft.com/office/drawing/2014/main" id="{73870861-7127-03A6-EEF8-7D5734405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062577"/>
              </p:ext>
            </p:extLst>
          </p:nvPr>
        </p:nvGraphicFramePr>
        <p:xfrm>
          <a:off x="1779343" y="996666"/>
          <a:ext cx="8178942" cy="536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16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A085C-69EB-6194-D6E4-5BE82514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DA975E7A-A7DA-0242-CC4F-BD293C7C6539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RİSK FAKTÖRLER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BC51935-B8E8-2E75-DD97-2175E4EE713E}"/>
              </a:ext>
            </a:extLst>
          </p:cNvPr>
          <p:cNvSpPr txBox="1"/>
          <p:nvPr/>
        </p:nvSpPr>
        <p:spPr>
          <a:xfrm>
            <a:off x="193116" y="1445096"/>
            <a:ext cx="11098661" cy="46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r-TR" sz="2200" b="1" dirty="0"/>
              <a:t>Genetik ve Biyolojik Etmenler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Sigara içme davranışı ile genetik faktörler arasında güçlü ve biyolojik olarak anlamlı bağlantılar saptanmıştır. 1200 kişiyle yapılan bir çalışmada;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b="1" u="sng" dirty="0"/>
              <a:t>13 yaşından önce içmeye başlayanların bırakma ihtimali en düşük</a:t>
            </a:r>
            <a:endParaRPr lang="tr-TR" sz="22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b="1" u="sng" dirty="0"/>
              <a:t>18 yaşından sonra başlayanların ise bırakma ihtimali en yüksek </a:t>
            </a:r>
            <a:r>
              <a:rPr lang="tr-TR" sz="2200" dirty="0"/>
              <a:t>bulunmuştur.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Erken başlangıçlı sigara kullanımının </a:t>
            </a:r>
            <a:r>
              <a:rPr lang="tr-TR" sz="2200" b="1" i="1" dirty="0">
                <a:solidFill>
                  <a:srgbClr val="10AD4B"/>
                </a:solidFill>
              </a:rPr>
              <a:t>depresyon</a:t>
            </a:r>
            <a:r>
              <a:rPr lang="tr-TR" sz="2200" b="1" dirty="0">
                <a:solidFill>
                  <a:srgbClr val="10AD4B"/>
                </a:solidFill>
              </a:rPr>
              <a:t>, </a:t>
            </a:r>
            <a:r>
              <a:rPr lang="tr-TR" sz="2200" b="1" i="1" dirty="0">
                <a:solidFill>
                  <a:srgbClr val="10AD4B"/>
                </a:solidFill>
              </a:rPr>
              <a:t>anksiyete</a:t>
            </a:r>
            <a:r>
              <a:rPr lang="tr-TR" sz="2200" b="1" dirty="0">
                <a:solidFill>
                  <a:srgbClr val="10AD4B"/>
                </a:solidFill>
              </a:rPr>
              <a:t> ve </a:t>
            </a:r>
            <a:r>
              <a:rPr lang="tr-TR" sz="2200" b="1" i="1" dirty="0">
                <a:solidFill>
                  <a:srgbClr val="10AD4B"/>
                </a:solidFill>
              </a:rPr>
              <a:t>şizofreniye yatkınlık </a:t>
            </a:r>
            <a:r>
              <a:rPr lang="tr-TR" sz="2200" dirty="0"/>
              <a:t>kazandırabileceğini göstermektedir.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Alkol kullanım bozukluğu olan </a:t>
            </a:r>
            <a:r>
              <a:rPr lang="tr-TR" sz="2200" b="1" dirty="0"/>
              <a:t>4 yetişkinden 3’ü </a:t>
            </a:r>
            <a:r>
              <a:rPr lang="tr-TR" sz="2200" dirty="0"/>
              <a:t>ve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Madde kullanım bozukluğu olan </a:t>
            </a:r>
            <a:r>
              <a:rPr lang="tr-TR" sz="2200" b="1" dirty="0"/>
              <a:t>10 yetişkinden 9’</a:t>
            </a:r>
            <a:r>
              <a:rPr lang="tr-TR" sz="2200" dirty="0"/>
              <a:t>u tütün kullanmaktadır.</a:t>
            </a:r>
          </a:p>
        </p:txBody>
      </p:sp>
    </p:spTree>
    <p:extLst>
      <p:ext uri="{BB962C8B-B14F-4D97-AF65-F5344CB8AC3E}">
        <p14:creationId xmlns:p14="http://schemas.microsoft.com/office/powerpoint/2010/main" val="22628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DE335-7CCE-9430-9108-1CC518A9C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BD5F4DE-91DE-CE56-F041-ECBC72F01390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RİSK FAKTÖRLER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C8746FA-400A-459A-A8EC-5A8EDA078C4F}"/>
              </a:ext>
            </a:extLst>
          </p:cNvPr>
          <p:cNvSpPr txBox="1"/>
          <p:nvPr/>
        </p:nvSpPr>
        <p:spPr>
          <a:xfrm>
            <a:off x="193116" y="1445096"/>
            <a:ext cx="11098661" cy="207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Dürtüsellik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Düşük Engellenme Eşiği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Risk Alıcı Davranışlar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Düşük Benlik Saygısı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A513318-AD40-FEA1-3041-D3C9A48F2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70" y="593141"/>
            <a:ext cx="5671718" cy="567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F172C-7766-E232-D067-A4B45987D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6FE20246-0DA5-BD37-2DB1-7AD937C87DA9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RİSK FAKTÖRLER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F698F38-439E-C506-EA7B-4FF7FF8921E1}"/>
              </a:ext>
            </a:extLst>
          </p:cNvPr>
          <p:cNvSpPr txBox="1"/>
          <p:nvPr/>
        </p:nvSpPr>
        <p:spPr>
          <a:xfrm>
            <a:off x="546669" y="695317"/>
            <a:ext cx="11098661" cy="586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2100" b="1" dirty="0"/>
              <a:t>Sosyal ve Çevresel Etmenler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tr-TR" sz="2100" b="1" dirty="0"/>
              <a:t>Aile: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100" dirty="0"/>
              <a:t>Olumsuz aile ilişkileri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100" dirty="0"/>
              <a:t>Sigara içen ebeveyn ile kardeşler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tr-TR" sz="2100" b="1" dirty="0"/>
              <a:t>Çevre: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100" dirty="0"/>
              <a:t>Okul, akran, öğretmenler, toplum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100" dirty="0"/>
              <a:t>Sigara içen akran grubu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100" dirty="0"/>
              <a:t>Saldırganlık ve dürtüsellik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tr-TR" sz="2100" b="1" dirty="0"/>
              <a:t>Toplum: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100" dirty="0"/>
              <a:t>Tütün kullanımının diğer maddelere göre daha kabul edilebilir olması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100" dirty="0"/>
              <a:t>Düşük sosyoekonomik durum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100" dirty="0"/>
              <a:t>İşsizler, evsizler, akıl hastaları, mahkumlar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5E7FB2-C74D-216D-4EFB-E970AE3EC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50" y="897261"/>
            <a:ext cx="3867438" cy="38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1374-B48B-19B7-D84E-39068200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C1E7F22-8A73-C088-8FC6-768A0419886A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SİGARANIN ETKİLERİ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8DB8C7F-FB35-835B-CFBE-D6925763273C}"/>
              </a:ext>
            </a:extLst>
          </p:cNvPr>
          <p:cNvSpPr txBox="1"/>
          <p:nvPr/>
        </p:nvSpPr>
        <p:spPr>
          <a:xfrm>
            <a:off x="193116" y="1445096"/>
            <a:ext cx="11098661" cy="309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200" dirty="0"/>
              <a:t>- Ne kadar içildiğine,</a:t>
            </a:r>
            <a:br>
              <a:rPr lang="tr-TR" sz="2200" dirty="0"/>
            </a:br>
            <a:r>
              <a:rPr lang="tr-TR" sz="2200" dirty="0"/>
              <a:t>- Ne kadar süredir kullanıldığına,</a:t>
            </a:r>
            <a:br>
              <a:rPr lang="tr-TR" sz="2200" dirty="0"/>
            </a:br>
            <a:r>
              <a:rPr lang="tr-TR" sz="2200" dirty="0"/>
              <a:t>- Ne tür bir tütün kullandığına,</a:t>
            </a:r>
            <a:br>
              <a:rPr lang="tr-TR" sz="2200" dirty="0"/>
            </a:br>
            <a:r>
              <a:rPr lang="tr-TR" sz="2200" dirty="0"/>
              <a:t>- Ne kadar derin içe çekildiğine,</a:t>
            </a:r>
            <a:br>
              <a:rPr lang="tr-TR" sz="2200" dirty="0"/>
            </a:br>
            <a:r>
              <a:rPr lang="tr-TR" sz="2200" dirty="0"/>
              <a:t>- Kullanan kişinin genel sağlık durumuna,</a:t>
            </a:r>
            <a:br>
              <a:rPr lang="tr-TR" sz="2200" dirty="0"/>
            </a:br>
            <a:r>
              <a:rPr lang="tr-TR" sz="2200" dirty="0"/>
              <a:t>-Kişinin ailesinde belli hastalıkların olup olmadığına </a:t>
            </a:r>
            <a:r>
              <a:rPr lang="tr-TR" sz="2200" b="1" dirty="0"/>
              <a:t>bağlı olarak değişir</a:t>
            </a:r>
            <a:r>
              <a:rPr lang="tr-TR" sz="2200" dirty="0"/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3FD4228-330D-2857-6866-53D8F76C0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0"/>
          <a:stretch/>
        </p:blipFill>
        <p:spPr>
          <a:xfrm>
            <a:off x="5345668" y="2139880"/>
            <a:ext cx="6126013" cy="11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C1FB-D128-1EDC-AFEA-18962D71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3B5CCBE-880E-670D-550D-38F5163A63AA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SİGARA İÇER İÇMEZ GÖRÜLEN SONUÇLAR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EC6E3A7-1749-E7B7-BF6E-E8BF02C8413B}"/>
              </a:ext>
            </a:extLst>
          </p:cNvPr>
          <p:cNvSpPr txBox="1"/>
          <p:nvPr/>
        </p:nvSpPr>
        <p:spPr>
          <a:xfrm>
            <a:off x="193117" y="1445096"/>
            <a:ext cx="6788452" cy="359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Kalp atışının hızlanması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Kan basıncının artması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Midenin asit üretmesi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Böbreklerin az idrar üretmesi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Beynin ve sinir sisteminin hızlı çalışması, sonra yavaşlaması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İştahsızlık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C6E41F9-F449-221C-AAFA-E9D7281DB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86" y="810815"/>
            <a:ext cx="5236370" cy="52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37AF2-DAF6-83FF-5C3A-3320ECEBA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DA76350B-E23A-40CB-27C2-BE041C7E5D6A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KULLANIMI İLE İLİŞKİLİ HASTALIKLAR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2" name="Dikdörtgen 15">
            <a:extLst>
              <a:ext uri="{FF2B5EF4-FFF2-40B4-BE49-F238E27FC236}">
                <a16:creationId xmlns:a16="http://schemas.microsoft.com/office/drawing/2014/main" id="{3C358F63-55DA-BE69-3803-7D7B838B6E31}"/>
              </a:ext>
            </a:extLst>
          </p:cNvPr>
          <p:cNvSpPr/>
          <p:nvPr/>
        </p:nvSpPr>
        <p:spPr>
          <a:xfrm>
            <a:off x="622588" y="1604604"/>
            <a:ext cx="8350307" cy="410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Sigara dumanında yer alan bazı kanserojen maddeler şunlardır:</a:t>
            </a:r>
            <a:b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kumimoji="0" lang="tr-T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Katran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Benzin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Bütadien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Klorür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Arsenik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Nikel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40E1E45-ED51-FEA2-34E9-2740FC59E6B2}"/>
              </a:ext>
            </a:extLst>
          </p:cNvPr>
          <p:cNvSpPr txBox="1"/>
          <p:nvPr/>
        </p:nvSpPr>
        <p:spPr>
          <a:xfrm>
            <a:off x="622588" y="966984"/>
            <a:ext cx="7746396" cy="551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Tütün ve Kanser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C3C0B1F-38FB-689C-9649-CAC1FE436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02" y="2533135"/>
            <a:ext cx="5526372" cy="317765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5520140-E49D-92A6-D65A-87E867C234FF}"/>
              </a:ext>
            </a:extLst>
          </p:cNvPr>
          <p:cNvSpPr txBox="1"/>
          <p:nvPr/>
        </p:nvSpPr>
        <p:spPr>
          <a:xfrm>
            <a:off x="8513763" y="2620267"/>
            <a:ext cx="2113006" cy="309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Krom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Kadmiyum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Kurşun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Asetaldehid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Formaldehid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A38AC-105A-FAEE-3FD5-77D4DE33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6B56356-3463-2AB2-C7AF-CC6E5125E1B4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KULLANIMI İLE İLİŞKİLİ HASTALIKLAR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1EF7ADD-6B2B-C044-43CC-07A9E0AC32D0}"/>
              </a:ext>
            </a:extLst>
          </p:cNvPr>
          <p:cNvSpPr txBox="1"/>
          <p:nvPr/>
        </p:nvSpPr>
        <p:spPr>
          <a:xfrm>
            <a:off x="193116" y="1445096"/>
            <a:ext cx="9766429" cy="359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Üst solunum sistemi hastalıkları : Boğaz ve kulak enfeksiyonları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Alt solunum sistemi hastalıkları: KOAH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Kalp- damar sistemi hastalıkları: Kolesterol, paralel felç, kangren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Tromboz (Pıhtı oluşumu)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Sindirim sistemi hastalıkları: </a:t>
            </a:r>
            <a:r>
              <a:rPr lang="tr-TR" sz="2200" dirty="0" err="1"/>
              <a:t>Özafagus</a:t>
            </a:r>
            <a:endParaRPr lang="tr-TR" sz="22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Mide hastalıkları: Ülser, asit sekresyonu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Karaciğer kanseri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6D9461-73CF-8180-D279-C89AD42A3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63" y="3244274"/>
            <a:ext cx="3753540" cy="3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0A634-1C2D-0724-68B9-FAD8653C9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593A5F9-4C3A-2C33-52A6-F39D6F93C1A4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KULLANIMI İLE İLİŞKİLİ HASTALIKLAR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DD9234B-769F-6E00-9C28-51B1E54F1149}"/>
              </a:ext>
            </a:extLst>
          </p:cNvPr>
          <p:cNvSpPr txBox="1"/>
          <p:nvPr/>
        </p:nvSpPr>
        <p:spPr>
          <a:xfrm>
            <a:off x="193117" y="1445096"/>
            <a:ext cx="7319792" cy="46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Karaciğer kanseri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 err="1"/>
              <a:t>Üregenital</a:t>
            </a:r>
            <a:r>
              <a:rPr lang="tr-TR" sz="2200" dirty="0"/>
              <a:t> sistem hastalıkları: Sertleşme, kısırlık, gebelik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Sinir sistemi hastalıkları: Fötal beyin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Kas ve iskelet sistemi hastalıkları: Osteoporoz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Göz hastalıkları: Katarakt, göz tansiyonu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Cilt hastalıkları: Erken cilt yaşlanması, sedef, </a:t>
            </a:r>
            <a:r>
              <a:rPr lang="tr-TR" sz="2200" dirty="0" err="1"/>
              <a:t>akne,cilt</a:t>
            </a:r>
            <a:r>
              <a:rPr lang="tr-TR" sz="2200" dirty="0"/>
              <a:t> kanseri, </a:t>
            </a:r>
            <a:r>
              <a:rPr lang="tr-TR" sz="2200" dirty="0" err="1"/>
              <a:t>kontakt</a:t>
            </a:r>
            <a:r>
              <a:rPr lang="tr-TR" sz="2200" dirty="0"/>
              <a:t> dermatit,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 err="1"/>
              <a:t>Hemotolojik</a:t>
            </a:r>
            <a:r>
              <a:rPr lang="tr-TR" sz="2200" dirty="0"/>
              <a:t> hastalıklar: damar sertliği, kan pulcuğu aktivasyonu, lenfoma, hemostaz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0FBA4F9-9300-A20A-BA79-ED1DCF3D2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09" y="3281344"/>
            <a:ext cx="3753540" cy="3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EADCA-E683-30E2-A6B6-C6BB0CBDC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DED4538-F38F-F7E8-2FF7-DD1F4FB6D5C6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PASİF İÇİCİLİK(PASİF ETKİLENİM)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5F8E55A-DCFD-0D03-78B6-8267CA591F11}"/>
              </a:ext>
            </a:extLst>
          </p:cNvPr>
          <p:cNvSpPr txBox="1"/>
          <p:nvPr/>
        </p:nvSpPr>
        <p:spPr>
          <a:xfrm>
            <a:off x="193116" y="1445097"/>
            <a:ext cx="11039175" cy="4239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tr-TR" sz="2200" dirty="0"/>
              <a:t>Pasif etkilenim, sigara içmeyen birinin, sigara içen kişilerin sebep olduğu olumsuz koşulların tesiri altında kalmasına denir.</a:t>
            </a:r>
            <a:endParaRPr lang="tr-TR" sz="2200" b="1" dirty="0"/>
          </a:p>
          <a:p>
            <a:pPr lvl="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tr-TR" sz="2200" b="1" dirty="0"/>
              <a:t>Pasif İçicilik Açısından Risk Grupları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Çocuklar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Kadınlar/gebeler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Yaşlılar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Haklarını korumama olasılığı olan gruplar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40104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3E27-5F22-2619-982D-6EFB3CF7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793AA4B-C2DB-9EE6-2748-A7E27D145540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SUNUM AKIŞI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4196B72-78E2-4DF1-C2D3-E1DD0142364D}"/>
              </a:ext>
            </a:extLst>
          </p:cNvPr>
          <p:cNvSpPr txBox="1"/>
          <p:nvPr/>
        </p:nvSpPr>
        <p:spPr>
          <a:xfrm>
            <a:off x="193116" y="1445096"/>
            <a:ext cx="8557479" cy="15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</a:rPr>
              <a:t>Giriş ve Kriterler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</a:rPr>
              <a:t>Nedenler ve Risk Faktörleri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</a:rPr>
              <a:t>Sağlık ve Çevre Üzerine Etkileri</a:t>
            </a:r>
            <a:endParaRPr lang="tr-TR" sz="22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C2EC3-8C12-273C-CBE1-D3B0AD4A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89D4D17-6849-C1FE-E14B-3B4CE6833781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KULLANIMININ ÇEVREYE ETKİSİ</a:t>
            </a:r>
            <a:endParaRPr lang="tr-TR" sz="2800" dirty="0">
              <a:solidFill>
                <a:srgbClr val="114533"/>
              </a:solidFill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D4E80A28-2DDB-8176-5142-C32F146B46AC}"/>
              </a:ext>
            </a:extLst>
          </p:cNvPr>
          <p:cNvGrpSpPr/>
          <p:nvPr/>
        </p:nvGrpSpPr>
        <p:grpSpPr>
          <a:xfrm>
            <a:off x="1429745" y="1149176"/>
            <a:ext cx="9332509" cy="5053915"/>
            <a:chOff x="1721020" y="1791619"/>
            <a:chExt cx="8663239" cy="4442223"/>
          </a:xfrm>
        </p:grpSpPr>
        <p:sp>
          <p:nvSpPr>
            <p:cNvPr id="3" name="Google Shape;243;p18">
              <a:extLst>
                <a:ext uri="{FF2B5EF4-FFF2-40B4-BE49-F238E27FC236}">
                  <a16:creationId xmlns:a16="http://schemas.microsoft.com/office/drawing/2014/main" id="{0614AA5B-9E15-8FE3-E605-397B61D66CDF}"/>
                </a:ext>
              </a:extLst>
            </p:cNvPr>
            <p:cNvSpPr/>
            <p:nvPr/>
          </p:nvSpPr>
          <p:spPr>
            <a:xfrm>
              <a:off x="4167934" y="2310653"/>
              <a:ext cx="3912190" cy="392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7F73E816-54A4-354B-9ECB-E49049F6EE71}"/>
                </a:ext>
              </a:extLst>
            </p:cNvPr>
            <p:cNvGrpSpPr/>
            <p:nvPr/>
          </p:nvGrpSpPr>
          <p:grpSpPr>
            <a:xfrm>
              <a:off x="4054678" y="1791619"/>
              <a:ext cx="4040090" cy="4131345"/>
              <a:chOff x="2523925" y="545761"/>
              <a:chExt cx="4040090" cy="4131345"/>
            </a:xfrm>
          </p:grpSpPr>
          <p:sp>
            <p:nvSpPr>
              <p:cNvPr id="25" name="Google Shape;244;p18">
                <a:extLst>
                  <a:ext uri="{FF2B5EF4-FFF2-40B4-BE49-F238E27FC236}">
                    <a16:creationId xmlns:a16="http://schemas.microsoft.com/office/drawing/2014/main" id="{50E67C71-4871-FC6D-CFB7-3D2A01F4984B}"/>
                  </a:ext>
                </a:extLst>
              </p:cNvPr>
              <p:cNvSpPr/>
              <p:nvPr/>
            </p:nvSpPr>
            <p:spPr>
              <a:xfrm>
                <a:off x="2523925" y="545761"/>
                <a:ext cx="4040090" cy="4131345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Google Shape;245;p18">
                <a:extLst>
                  <a:ext uri="{FF2B5EF4-FFF2-40B4-BE49-F238E27FC236}">
                    <a16:creationId xmlns:a16="http://schemas.microsoft.com/office/drawing/2014/main" id="{5768BA31-DDE4-9CA1-3257-D8DF68A1162A}"/>
                  </a:ext>
                </a:extLst>
              </p:cNvPr>
              <p:cNvSpPr/>
              <p:nvPr/>
            </p:nvSpPr>
            <p:spPr>
              <a:xfrm>
                <a:off x="2869338" y="897186"/>
                <a:ext cx="3349264" cy="342491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200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"/>
                </a:endParaRPr>
              </a:p>
            </p:txBody>
          </p:sp>
        </p:grpSp>
        <p:sp>
          <p:nvSpPr>
            <p:cNvPr id="7" name="Google Shape;241;p18">
              <a:extLst>
                <a:ext uri="{FF2B5EF4-FFF2-40B4-BE49-F238E27FC236}">
                  <a16:creationId xmlns:a16="http://schemas.microsoft.com/office/drawing/2014/main" id="{BE5E0B2B-2C4E-BE0B-1E91-9E674E152D71}"/>
                </a:ext>
              </a:extLst>
            </p:cNvPr>
            <p:cNvSpPr txBox="1">
              <a:spLocks/>
            </p:cNvSpPr>
            <p:nvPr/>
          </p:nvSpPr>
          <p:spPr>
            <a:xfrm>
              <a:off x="4469262" y="2749644"/>
              <a:ext cx="3210921" cy="2388937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İkinci ve Üçüncü</a:t>
              </a:r>
              <a:br>
                <a:rPr kumimoji="0" lang="tr-T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</a:br>
              <a:r>
                <a:rPr kumimoji="0" lang="tr-T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El Tütün</a:t>
              </a:r>
              <a:br>
                <a:rPr kumimoji="0" lang="tr-T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</a:br>
              <a:r>
                <a:rPr kumimoji="0" lang="tr-T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Dumanı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Roboto Black"/>
                <a:cs typeface="Roboto Black"/>
                <a:sym typeface="Roboto"/>
              </a:endParaRPr>
            </a:p>
          </p:txBody>
        </p: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11F4F050-FDE4-C75A-5066-34B426A7252F}"/>
                </a:ext>
              </a:extLst>
            </p:cNvPr>
            <p:cNvGrpSpPr/>
            <p:nvPr/>
          </p:nvGrpSpPr>
          <p:grpSpPr>
            <a:xfrm>
              <a:off x="8208025" y="2234381"/>
              <a:ext cx="1417492" cy="1401740"/>
              <a:chOff x="2523925" y="545761"/>
              <a:chExt cx="4040090" cy="4131345"/>
            </a:xfrm>
          </p:grpSpPr>
          <p:sp>
            <p:nvSpPr>
              <p:cNvPr id="23" name="Google Shape;244;p18">
                <a:extLst>
                  <a:ext uri="{FF2B5EF4-FFF2-40B4-BE49-F238E27FC236}">
                    <a16:creationId xmlns:a16="http://schemas.microsoft.com/office/drawing/2014/main" id="{254FBB24-E17C-87F0-7A99-9B9E9F40F8BC}"/>
                  </a:ext>
                </a:extLst>
              </p:cNvPr>
              <p:cNvSpPr/>
              <p:nvPr/>
            </p:nvSpPr>
            <p:spPr>
              <a:xfrm>
                <a:off x="2523925" y="545761"/>
                <a:ext cx="4040090" cy="4131345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Google Shape;245;p18">
                <a:extLst>
                  <a:ext uri="{FF2B5EF4-FFF2-40B4-BE49-F238E27FC236}">
                    <a16:creationId xmlns:a16="http://schemas.microsoft.com/office/drawing/2014/main" id="{24614C86-33EB-71C5-0BDD-CAAA5D7A0FC1}"/>
                  </a:ext>
                </a:extLst>
              </p:cNvPr>
              <p:cNvSpPr/>
              <p:nvPr/>
            </p:nvSpPr>
            <p:spPr>
              <a:xfrm>
                <a:off x="2869338" y="897186"/>
                <a:ext cx="3349264" cy="3424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200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"/>
                </a:endParaRP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84AA799F-894B-DE06-5FAA-599858809CAA}"/>
                </a:ext>
              </a:extLst>
            </p:cNvPr>
            <p:cNvGrpSpPr/>
            <p:nvPr/>
          </p:nvGrpSpPr>
          <p:grpSpPr>
            <a:xfrm>
              <a:off x="8966767" y="4156778"/>
              <a:ext cx="1417492" cy="1401740"/>
              <a:chOff x="2523925" y="545761"/>
              <a:chExt cx="4040090" cy="4131345"/>
            </a:xfrm>
          </p:grpSpPr>
          <p:sp>
            <p:nvSpPr>
              <p:cNvPr id="21" name="Google Shape;244;p18">
                <a:extLst>
                  <a:ext uri="{FF2B5EF4-FFF2-40B4-BE49-F238E27FC236}">
                    <a16:creationId xmlns:a16="http://schemas.microsoft.com/office/drawing/2014/main" id="{B14D76F7-1C65-1ED0-E8EB-FA789839CC92}"/>
                  </a:ext>
                </a:extLst>
              </p:cNvPr>
              <p:cNvSpPr/>
              <p:nvPr/>
            </p:nvSpPr>
            <p:spPr>
              <a:xfrm>
                <a:off x="2523925" y="545761"/>
                <a:ext cx="4040090" cy="4131345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Google Shape;245;p18">
                <a:extLst>
                  <a:ext uri="{FF2B5EF4-FFF2-40B4-BE49-F238E27FC236}">
                    <a16:creationId xmlns:a16="http://schemas.microsoft.com/office/drawing/2014/main" id="{0BE0F3D4-F155-E3EC-1DA3-C686CD7BCD46}"/>
                  </a:ext>
                </a:extLst>
              </p:cNvPr>
              <p:cNvSpPr/>
              <p:nvPr/>
            </p:nvSpPr>
            <p:spPr>
              <a:xfrm>
                <a:off x="2869338" y="897186"/>
                <a:ext cx="3349264" cy="342491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200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"/>
                </a:endParaRPr>
              </a:p>
            </p:txBody>
          </p:sp>
        </p:grp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7D912C0E-A773-ECCA-6A67-CD4EE13FDAA8}"/>
                </a:ext>
              </a:extLst>
            </p:cNvPr>
            <p:cNvGrpSpPr/>
            <p:nvPr/>
          </p:nvGrpSpPr>
          <p:grpSpPr>
            <a:xfrm>
              <a:off x="2679742" y="2006115"/>
              <a:ext cx="1417492" cy="1401740"/>
              <a:chOff x="2523925" y="545761"/>
              <a:chExt cx="4040090" cy="4131345"/>
            </a:xfrm>
          </p:grpSpPr>
          <p:sp>
            <p:nvSpPr>
              <p:cNvPr id="19" name="Google Shape;244;p18">
                <a:extLst>
                  <a:ext uri="{FF2B5EF4-FFF2-40B4-BE49-F238E27FC236}">
                    <a16:creationId xmlns:a16="http://schemas.microsoft.com/office/drawing/2014/main" id="{7CE7C8C7-1430-630F-3E94-644D874C4568}"/>
                  </a:ext>
                </a:extLst>
              </p:cNvPr>
              <p:cNvSpPr/>
              <p:nvPr/>
            </p:nvSpPr>
            <p:spPr>
              <a:xfrm>
                <a:off x="2523925" y="545761"/>
                <a:ext cx="4040090" cy="4131345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Google Shape;245;p18">
                <a:extLst>
                  <a:ext uri="{FF2B5EF4-FFF2-40B4-BE49-F238E27FC236}">
                    <a16:creationId xmlns:a16="http://schemas.microsoft.com/office/drawing/2014/main" id="{7B3AB907-5BF9-E549-D8E6-ECF76333B965}"/>
                  </a:ext>
                </a:extLst>
              </p:cNvPr>
              <p:cNvSpPr/>
              <p:nvPr/>
            </p:nvSpPr>
            <p:spPr>
              <a:xfrm>
                <a:off x="2869338" y="897186"/>
                <a:ext cx="3349264" cy="34249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200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"/>
                </a:endParaRPr>
              </a:p>
            </p:txBody>
          </p:sp>
        </p:grpSp>
        <p:sp>
          <p:nvSpPr>
            <p:cNvPr id="11" name="Google Shape;241;p18">
              <a:extLst>
                <a:ext uri="{FF2B5EF4-FFF2-40B4-BE49-F238E27FC236}">
                  <a16:creationId xmlns:a16="http://schemas.microsoft.com/office/drawing/2014/main" id="{B402F881-D035-9FFE-2FA1-AC8E9466838B}"/>
                </a:ext>
              </a:extLst>
            </p:cNvPr>
            <p:cNvSpPr txBox="1">
              <a:spLocks/>
            </p:cNvSpPr>
            <p:nvPr/>
          </p:nvSpPr>
          <p:spPr>
            <a:xfrm>
              <a:off x="8271469" y="2533355"/>
              <a:ext cx="1290603" cy="791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sym typeface="Fira Sans Extra Condensed Medium"/>
                </a:rPr>
                <a:t>Nedir</a:t>
              </a:r>
              <a:r>
                <a:rPr kumimoji="0" lang="tr-T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sym typeface="Fira Sans Extra Condensed Medium"/>
                </a:rPr>
                <a:t>?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Roboto Black"/>
                <a:cs typeface="Roboto Black"/>
                <a:sym typeface="Roboto"/>
              </a:endParaRPr>
            </a:p>
          </p:txBody>
        </p:sp>
        <p:sp>
          <p:nvSpPr>
            <p:cNvPr id="12" name="Google Shape;241;p18">
              <a:extLst>
                <a:ext uri="{FF2B5EF4-FFF2-40B4-BE49-F238E27FC236}">
                  <a16:creationId xmlns:a16="http://schemas.microsoft.com/office/drawing/2014/main" id="{2F9896AA-40E7-0BCA-20E0-4CF9731236BD}"/>
                </a:ext>
              </a:extLst>
            </p:cNvPr>
            <p:cNvSpPr txBox="1">
              <a:spLocks/>
            </p:cNvSpPr>
            <p:nvPr/>
          </p:nvSpPr>
          <p:spPr>
            <a:xfrm>
              <a:off x="9128455" y="4477810"/>
              <a:ext cx="1134614" cy="791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Fira Sans Extra Condensed Medium"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sym typeface="Fira Sans Extra Condensed Medium"/>
                </a:rPr>
                <a:t>Daha önce duydunuz mu?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Roboto Black"/>
                <a:cs typeface="Roboto Black"/>
                <a:sym typeface="Roboto"/>
              </a:endParaRPr>
            </a:p>
          </p:txBody>
        </p:sp>
        <p:sp>
          <p:nvSpPr>
            <p:cNvPr id="13" name="Google Shape;241;p18">
              <a:extLst>
                <a:ext uri="{FF2B5EF4-FFF2-40B4-BE49-F238E27FC236}">
                  <a16:creationId xmlns:a16="http://schemas.microsoft.com/office/drawing/2014/main" id="{836760C3-5AFD-ECF7-ADAF-1030B8CB2BAA}"/>
                </a:ext>
              </a:extLst>
            </p:cNvPr>
            <p:cNvSpPr txBox="1">
              <a:spLocks/>
            </p:cNvSpPr>
            <p:nvPr/>
          </p:nvSpPr>
          <p:spPr>
            <a:xfrm>
              <a:off x="2839507" y="2207601"/>
              <a:ext cx="1093980" cy="997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sym typeface="Fira Sans Extra Condensed Medium"/>
                </a:rPr>
                <a:t>Örnek verebilir misiniz?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Roboto Black"/>
                <a:cs typeface="Roboto Black"/>
                <a:sym typeface="Roboto"/>
              </a:endParaRPr>
            </a:p>
          </p:txBody>
        </p:sp>
        <p:sp>
          <p:nvSpPr>
            <p:cNvPr id="14" name="Google Shape;241;p18">
              <a:extLst>
                <a:ext uri="{FF2B5EF4-FFF2-40B4-BE49-F238E27FC236}">
                  <a16:creationId xmlns:a16="http://schemas.microsoft.com/office/drawing/2014/main" id="{A3F4137E-7D73-90AA-2345-3B850DB08250}"/>
                </a:ext>
              </a:extLst>
            </p:cNvPr>
            <p:cNvSpPr txBox="1">
              <a:spLocks/>
            </p:cNvSpPr>
            <p:nvPr/>
          </p:nvSpPr>
          <p:spPr>
            <a:xfrm>
              <a:off x="1882709" y="4095965"/>
              <a:ext cx="1290603" cy="791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Fira Sans Extra Condensed Medium"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/>
                  <a:ea typeface="Roboto Black"/>
                  <a:cs typeface="Roboto Black"/>
                  <a:sym typeface="Roboto"/>
                </a:rPr>
                <a:t>Aralarındaki fark nedir?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"/>
              </a:endParaRPr>
            </a:p>
          </p:txBody>
        </p:sp>
        <p:grpSp>
          <p:nvGrpSpPr>
            <p:cNvPr id="15" name="Group 23">
              <a:extLst>
                <a:ext uri="{FF2B5EF4-FFF2-40B4-BE49-F238E27FC236}">
                  <a16:creationId xmlns:a16="http://schemas.microsoft.com/office/drawing/2014/main" id="{DF701CA1-7818-C01E-EE35-58FE155C262E}"/>
                </a:ext>
              </a:extLst>
            </p:cNvPr>
            <p:cNvGrpSpPr/>
            <p:nvPr/>
          </p:nvGrpSpPr>
          <p:grpSpPr>
            <a:xfrm>
              <a:off x="1721020" y="3857292"/>
              <a:ext cx="1417492" cy="1401740"/>
              <a:chOff x="2523925" y="545761"/>
              <a:chExt cx="4040090" cy="4131345"/>
            </a:xfrm>
          </p:grpSpPr>
          <p:sp>
            <p:nvSpPr>
              <p:cNvPr id="17" name="Google Shape;244;p18">
                <a:extLst>
                  <a:ext uri="{FF2B5EF4-FFF2-40B4-BE49-F238E27FC236}">
                    <a16:creationId xmlns:a16="http://schemas.microsoft.com/office/drawing/2014/main" id="{6D5D86E7-4FC8-5F4C-1FE1-D7CF74E50CD0}"/>
                  </a:ext>
                </a:extLst>
              </p:cNvPr>
              <p:cNvSpPr/>
              <p:nvPr/>
            </p:nvSpPr>
            <p:spPr>
              <a:xfrm>
                <a:off x="2523925" y="545761"/>
                <a:ext cx="4040090" cy="4131345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Google Shape;245;p18">
                <a:extLst>
                  <a:ext uri="{FF2B5EF4-FFF2-40B4-BE49-F238E27FC236}">
                    <a16:creationId xmlns:a16="http://schemas.microsoft.com/office/drawing/2014/main" id="{5EDF9973-77D4-F6AE-34F5-F3B9429C1F9A}"/>
                  </a:ext>
                </a:extLst>
              </p:cNvPr>
              <p:cNvSpPr/>
              <p:nvPr/>
            </p:nvSpPr>
            <p:spPr>
              <a:xfrm>
                <a:off x="2869338" y="897186"/>
                <a:ext cx="3349264" cy="342491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200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"/>
                </a:endParaRPr>
              </a:p>
            </p:txBody>
          </p:sp>
        </p:grpSp>
        <p:sp>
          <p:nvSpPr>
            <p:cNvPr id="16" name="Google Shape;241;p18">
              <a:extLst>
                <a:ext uri="{FF2B5EF4-FFF2-40B4-BE49-F238E27FC236}">
                  <a16:creationId xmlns:a16="http://schemas.microsoft.com/office/drawing/2014/main" id="{E07FEA44-0BC1-C809-D66E-0F9C1EE65E22}"/>
                </a:ext>
              </a:extLst>
            </p:cNvPr>
            <p:cNvSpPr txBox="1">
              <a:spLocks/>
            </p:cNvSpPr>
            <p:nvPr/>
          </p:nvSpPr>
          <p:spPr>
            <a:xfrm>
              <a:off x="1851328" y="4156190"/>
              <a:ext cx="1175111" cy="791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Fira Sans Extra Condensed Medium"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Roboto Black"/>
                  <a:cs typeface="Roboto Black"/>
                  <a:sym typeface="Roboto"/>
                </a:rPr>
                <a:t>Aralarındaki fark nedir?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Roboto Black"/>
                <a:cs typeface="Roboto Black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3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C7449-4CC7-0D67-AF07-27D55697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397F9112-34DC-7CEB-26BC-FA8DC34DB0AB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İKİNCİ EL VE ÜÇÜNCÜ EL TÜTÜN DUMANI</a:t>
            </a:r>
            <a:endParaRPr lang="tr-TR" sz="2800" dirty="0">
              <a:solidFill>
                <a:srgbClr val="114533"/>
              </a:solidFill>
            </a:endParaRP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DE445B8B-71C7-8508-4BA6-921F898C7C82}"/>
              </a:ext>
            </a:extLst>
          </p:cNvPr>
          <p:cNvGrpSpPr/>
          <p:nvPr/>
        </p:nvGrpSpPr>
        <p:grpSpPr>
          <a:xfrm>
            <a:off x="2657563" y="1144280"/>
            <a:ext cx="6876874" cy="4569440"/>
            <a:chOff x="2054085" y="1720467"/>
            <a:chExt cx="7178307" cy="3396542"/>
          </a:xfrm>
        </p:grpSpPr>
        <p:grpSp>
          <p:nvGrpSpPr>
            <p:cNvPr id="27" name="Google Shape;412;p21">
              <a:extLst>
                <a:ext uri="{FF2B5EF4-FFF2-40B4-BE49-F238E27FC236}">
                  <a16:creationId xmlns:a16="http://schemas.microsoft.com/office/drawing/2014/main" id="{F66FD57E-6312-B025-96E3-9FEC40ADC00D}"/>
                </a:ext>
              </a:extLst>
            </p:cNvPr>
            <p:cNvGrpSpPr/>
            <p:nvPr/>
          </p:nvGrpSpPr>
          <p:grpSpPr>
            <a:xfrm>
              <a:off x="2054085" y="1740990"/>
              <a:ext cx="3432315" cy="3376019"/>
              <a:chOff x="710273" y="1300654"/>
              <a:chExt cx="1846802" cy="3124109"/>
            </a:xfrm>
          </p:grpSpPr>
          <p:sp>
            <p:nvSpPr>
              <p:cNvPr id="32" name="Google Shape;413;p21">
                <a:extLst>
                  <a:ext uri="{FF2B5EF4-FFF2-40B4-BE49-F238E27FC236}">
                    <a16:creationId xmlns:a16="http://schemas.microsoft.com/office/drawing/2014/main" id="{FF9D06F7-D084-D43F-3F61-4D1F1FDD71C9}"/>
                  </a:ext>
                </a:extLst>
              </p:cNvPr>
              <p:cNvSpPr/>
              <p:nvPr/>
            </p:nvSpPr>
            <p:spPr>
              <a:xfrm rot="10800000" flipH="1">
                <a:off x="710275" y="2015463"/>
                <a:ext cx="1846800" cy="2409300"/>
              </a:xfrm>
              <a:prstGeom prst="round2SameRect">
                <a:avLst>
                  <a:gd name="adj1" fmla="val 5874"/>
                  <a:gd name="adj2" fmla="val 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Google Shape;415;p21">
                <a:extLst>
                  <a:ext uri="{FF2B5EF4-FFF2-40B4-BE49-F238E27FC236}">
                    <a16:creationId xmlns:a16="http://schemas.microsoft.com/office/drawing/2014/main" id="{A736C04B-A0DA-85C5-6202-5389968D9C33}"/>
                  </a:ext>
                </a:extLst>
              </p:cNvPr>
              <p:cNvSpPr txBox="1"/>
              <p:nvPr/>
            </p:nvSpPr>
            <p:spPr>
              <a:xfrm>
                <a:off x="861284" y="2208745"/>
                <a:ext cx="1544777" cy="2020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Ortamda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tr-TR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i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ç</a:t>
                </a:r>
                <a:r>
                  <a:rPr kumimoji="0" lang="tr-TR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i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len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s</a:t>
                </a:r>
                <a:r>
                  <a:rPr kumimoji="0" lang="tr-TR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i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garanın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yanan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ucundan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çıkan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duman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tr-TR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i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le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tütün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ürünü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kullananların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ortama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üfürdükler</a:t>
                </a:r>
                <a:r>
                  <a:rPr kumimoji="0" lang="tr-TR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i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tütün</a:t>
                </a:r>
                <a:r>
                  <a:rPr lang="tr-TR" sz="2200" dirty="0">
                    <a:ea typeface="Roboto Medium"/>
                    <a:cs typeface="Roboto Medium"/>
                    <a:sym typeface="Roboto"/>
                  </a:rPr>
                  <a:t> </a:t>
                </a:r>
                <a:r>
                  <a:rPr kumimoji="0" lang="tr-TR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d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umanı</a:t>
                </a:r>
                <a:r>
                  <a:rPr kumimoji="0" lang="tr-TR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nın 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b</a:t>
                </a:r>
                <a:r>
                  <a:rPr kumimoji="0" lang="tr-TR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i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leşen</a:t>
                </a:r>
                <a:r>
                  <a:rPr kumimoji="0" lang="tr-TR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i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Medium"/>
                    <a:cs typeface="Roboto Medium"/>
                    <a:sym typeface="Roboto"/>
                  </a:rPr>
                  <a:t>. </a:t>
                </a:r>
                <a:endParaRPr kumimoji="0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endParaRPr>
              </a:p>
            </p:txBody>
          </p:sp>
          <p:sp>
            <p:nvSpPr>
              <p:cNvPr id="34" name="Google Shape;416;p21">
                <a:extLst>
                  <a:ext uri="{FF2B5EF4-FFF2-40B4-BE49-F238E27FC236}">
                    <a16:creationId xmlns:a16="http://schemas.microsoft.com/office/drawing/2014/main" id="{526573F9-2E50-8357-6442-3F5A6D6A8FB5}"/>
                  </a:ext>
                </a:extLst>
              </p:cNvPr>
              <p:cNvSpPr/>
              <p:nvPr/>
            </p:nvSpPr>
            <p:spPr>
              <a:xfrm>
                <a:off x="710273" y="1300654"/>
                <a:ext cx="1846800" cy="585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ira Sans Extra Condensed Medium"/>
                    <a:cs typeface="Fira Sans Extra Condensed Medium"/>
                    <a:sym typeface="Fira Sans Extra Condensed Medium"/>
                  </a:rPr>
                  <a:t>İkinci El Tütün Dumanı</a:t>
                </a:r>
                <a:endPara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oogle Shape;417;p21">
              <a:extLst>
                <a:ext uri="{FF2B5EF4-FFF2-40B4-BE49-F238E27FC236}">
                  <a16:creationId xmlns:a16="http://schemas.microsoft.com/office/drawing/2014/main" id="{6877B265-27EF-B981-AF8D-3D117F3D26C1}"/>
                </a:ext>
              </a:extLst>
            </p:cNvPr>
            <p:cNvGrpSpPr/>
            <p:nvPr/>
          </p:nvGrpSpPr>
          <p:grpSpPr>
            <a:xfrm>
              <a:off x="5979496" y="1720467"/>
              <a:ext cx="3252896" cy="3389003"/>
              <a:chOff x="2669153" y="1300654"/>
              <a:chExt cx="1846809" cy="3124109"/>
            </a:xfrm>
          </p:grpSpPr>
          <p:sp>
            <p:nvSpPr>
              <p:cNvPr id="30" name="Google Shape;418;p21">
                <a:extLst>
                  <a:ext uri="{FF2B5EF4-FFF2-40B4-BE49-F238E27FC236}">
                    <a16:creationId xmlns:a16="http://schemas.microsoft.com/office/drawing/2014/main" id="{A83BE9D3-5873-1E34-6990-500108CB709D}"/>
                  </a:ext>
                </a:extLst>
              </p:cNvPr>
              <p:cNvSpPr/>
              <p:nvPr/>
            </p:nvSpPr>
            <p:spPr>
              <a:xfrm rot="10800000" flipH="1">
                <a:off x="2669162" y="2015463"/>
                <a:ext cx="1846800" cy="2409300"/>
              </a:xfrm>
              <a:prstGeom prst="round2SameRect">
                <a:avLst>
                  <a:gd name="adj1" fmla="val 6301"/>
                  <a:gd name="adj2" fmla="val 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421;p21">
                <a:extLst>
                  <a:ext uri="{FF2B5EF4-FFF2-40B4-BE49-F238E27FC236}">
                    <a16:creationId xmlns:a16="http://schemas.microsoft.com/office/drawing/2014/main" id="{81273ED2-51E3-6936-54E8-290D13BDDD08}"/>
                  </a:ext>
                </a:extLst>
              </p:cNvPr>
              <p:cNvSpPr/>
              <p:nvPr/>
            </p:nvSpPr>
            <p:spPr>
              <a:xfrm>
                <a:off x="2669153" y="1300654"/>
                <a:ext cx="1846800" cy="585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Fira Sans Extra Condensed Medium"/>
                    <a:cs typeface="Fira Sans Extra Condensed Medium"/>
                    <a:sym typeface="Fira Sans Extra Condensed Medium"/>
                  </a:rPr>
                  <a:t>Üçüncü El Tütün Dumanı</a:t>
                </a:r>
                <a:endPara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9" name="Metin kutusu 28">
              <a:extLst>
                <a:ext uri="{FF2B5EF4-FFF2-40B4-BE49-F238E27FC236}">
                  <a16:creationId xmlns:a16="http://schemas.microsoft.com/office/drawing/2014/main" id="{2E0724DE-0717-1B52-F5CC-5D40144AD444}"/>
                </a:ext>
              </a:extLst>
            </p:cNvPr>
            <p:cNvSpPr txBox="1"/>
            <p:nvPr/>
          </p:nvSpPr>
          <p:spPr>
            <a:xfrm>
              <a:off x="6163314" y="2722304"/>
              <a:ext cx="2885244" cy="23335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İç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ortam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yüzeyler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ne 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tutunmuş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k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nc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el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tütün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duman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ı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kalıntıları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le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bunların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ç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ortam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havasındak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maddelerle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reaks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yonu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sonucu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oluşan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maddeler</a:t>
              </a: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 </a:t>
              </a:r>
              <a:r>
                <a:rPr kumimoji="0" lang="en-GB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kümes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Medium"/>
                  <a:cs typeface="Roboto Medium"/>
                  <a:sym typeface="Roboto"/>
                </a:rPr>
                <a:t>i</a:t>
              </a:r>
              <a:endParaRPr kumimoji="0" lang="tr-T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CE5B-DB7D-7724-BCCE-84813A09C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BBEF996-8E52-1660-B725-B5107AFFD226}"/>
              </a:ext>
            </a:extLst>
          </p:cNvPr>
          <p:cNvSpPr txBox="1"/>
          <p:nvPr/>
        </p:nvSpPr>
        <p:spPr>
          <a:xfrm>
            <a:off x="1309533" y="2367171"/>
            <a:ext cx="9650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>
                <a:solidFill>
                  <a:srgbClr val="114533"/>
                </a:solidFill>
              </a:rPr>
              <a:t>SİZCE TÜTÜN KULLANIMININ ÇEVREYE ETKİLERİ NELERDİR?</a:t>
            </a:r>
            <a:endParaRPr lang="tr-TR" sz="66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303BA-8319-53AE-098A-1B4A5D300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88D6D62-672E-30EF-E800-00C662F608F4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KULLANIMININ ÇEVREYE ETKİSİ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2779A9C-DCC0-97DF-21BE-BDC2782B468A}"/>
              </a:ext>
            </a:extLst>
          </p:cNvPr>
          <p:cNvSpPr txBox="1"/>
          <p:nvPr/>
        </p:nvSpPr>
        <p:spPr>
          <a:xfrm>
            <a:off x="193116" y="1445097"/>
            <a:ext cx="11039175" cy="15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>
                <a:solidFill>
                  <a:srgbClr val="231F20"/>
                </a:solidFill>
              </a:rPr>
              <a:t>Orman Tahribatı</a:t>
            </a:r>
          </a:p>
          <a:p>
            <a:pPr>
              <a:lnSpc>
                <a:spcPct val="150000"/>
              </a:lnSpc>
            </a:pPr>
            <a:r>
              <a:rPr lang="tr-TR" sz="2200" dirty="0"/>
              <a:t>Tütün ürünleri üretimi için büyük miktarlarda odun ve ağaç kesimi gereklidir. Bu durum, orman tahribatına yol açarak biyoçeşitliliği olumsuz etkilemektedir.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127BE74-E500-7511-8C76-8C79AEA7B918}"/>
              </a:ext>
            </a:extLst>
          </p:cNvPr>
          <p:cNvSpPr/>
          <p:nvPr/>
        </p:nvSpPr>
        <p:spPr>
          <a:xfrm>
            <a:off x="1748783" y="3429000"/>
            <a:ext cx="7927840" cy="2582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</a:rPr>
              <a:t>‘’Tütün endüstrisi, sigara üretimi için yıllık 600 milyon adet ağaç kesmekte ve 200.000 hektar toprağın zarar görmesine sebep olmaktadır.</a:t>
            </a:r>
            <a:r>
              <a:rPr kumimoji="0" lang="tr-TR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3,5 milyon hektarlık toprak tütün yetiştirmede kullanılarak ziyan edilmektedir.</a:t>
            </a:r>
            <a:r>
              <a:rPr kumimoji="0" lang="tr-TR" sz="2200" b="0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</a:rPr>
              <a:t>’’ (DSÖ,2022,Tütünün Geleceğimizi Zehirlemesi Teması)</a:t>
            </a:r>
            <a:endParaRPr kumimoji="0" lang="tr-TR" sz="2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85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506B0-FC6C-ABEB-8139-F6AF1064A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F8D458A-391D-A55B-7F86-863115034C54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KULLANIMININ ÇEVREYE ETKİSİ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0C38AD-833D-922A-67A3-7A3D651A2B24}"/>
              </a:ext>
            </a:extLst>
          </p:cNvPr>
          <p:cNvSpPr txBox="1"/>
          <p:nvPr/>
        </p:nvSpPr>
        <p:spPr>
          <a:xfrm>
            <a:off x="193116" y="906530"/>
            <a:ext cx="11039175" cy="139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2200" b="1" dirty="0">
                <a:solidFill>
                  <a:srgbClr val="231F20"/>
                </a:solidFill>
              </a:rPr>
              <a:t>Biyolojik Çeşitlilik Kaybı</a:t>
            </a:r>
          </a:p>
          <a:p>
            <a:pPr lvl="0">
              <a:lnSpc>
                <a:spcPct val="150000"/>
              </a:lnSpc>
              <a:defRPr/>
            </a:pPr>
            <a:r>
              <a:rPr lang="tr-TR" sz="2200" dirty="0">
                <a:solidFill>
                  <a:prstClr val="black"/>
                </a:solidFill>
              </a:rPr>
              <a:t>Tütün tarımı, doğal yaşam alanlarının bozulmasına ve biyoçeşitlilik kaybına yol açabilir. Tarım alanlarının genişlemesi, yerel bitki ve hayvan türlerinin yaşam alanlarını daraltabilir.</a:t>
            </a:r>
          </a:p>
        </p:txBody>
      </p:sp>
      <p:pic>
        <p:nvPicPr>
          <p:cNvPr id="3" name="Picture 23" descr="A picture containing fish, soft-finned fish&#10;&#10;Description automatically generated">
            <a:extLst>
              <a:ext uri="{FF2B5EF4-FFF2-40B4-BE49-F238E27FC236}">
                <a16:creationId xmlns:a16="http://schemas.microsoft.com/office/drawing/2014/main" id="{968ECB77-765B-2F33-DDF7-06C03BF6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46" y="2515498"/>
            <a:ext cx="2652463" cy="2538915"/>
          </a:xfrm>
          <a:prstGeom prst="rect">
            <a:avLst/>
          </a:prstGeom>
        </p:spPr>
      </p:pic>
      <p:sp>
        <p:nvSpPr>
          <p:cNvPr id="4" name="Google Shape;1866;p45">
            <a:extLst>
              <a:ext uri="{FF2B5EF4-FFF2-40B4-BE49-F238E27FC236}">
                <a16:creationId xmlns:a16="http://schemas.microsoft.com/office/drawing/2014/main" id="{27DF8776-0B1C-D8BD-67D5-DA41D53A9896}"/>
              </a:ext>
            </a:extLst>
          </p:cNvPr>
          <p:cNvSpPr txBox="1"/>
          <p:nvPr/>
        </p:nvSpPr>
        <p:spPr>
          <a:xfrm>
            <a:off x="630201" y="4940617"/>
            <a:ext cx="4238361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Sigara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izmaritleri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,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0AD4B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deniz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rgbClr val="10AD4B"/>
              </a:solidFill>
              <a:effectLst/>
              <a:uLnTx/>
              <a:uFillTx/>
              <a:ea typeface="Fira Sans Extra Condensed"/>
              <a:cs typeface="Fira Sans Extra Condensed"/>
              <a:sym typeface="Fira Sans Extra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0AD4B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ve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0AD4B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0AD4B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tatlısu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0AD4B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0AD4B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balıklarının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0AD4B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yok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olmasına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sebe</a:t>
            </a: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p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oluyor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ira Sans Extra Condensed"/>
                <a:cs typeface="Fira Sans Extra Condensed"/>
                <a:sym typeface="Fira Sans Extra Condensed"/>
              </a:rPr>
              <a:t>.</a:t>
            </a:r>
          </a:p>
        </p:txBody>
      </p:sp>
      <p:pic>
        <p:nvPicPr>
          <p:cNvPr id="7" name="Picture 2" descr="Kediler neden sürekli kendilerini yalar? » Petibom">
            <a:extLst>
              <a:ext uri="{FF2B5EF4-FFF2-40B4-BE49-F238E27FC236}">
                <a16:creationId xmlns:a16="http://schemas.microsoft.com/office/drawing/2014/main" id="{E6BB057F-7A13-3506-F89E-44C1A270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53" y="2683462"/>
            <a:ext cx="3774461" cy="24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901DC279-7138-E112-A241-749621B9B6EC}"/>
              </a:ext>
            </a:extLst>
          </p:cNvPr>
          <p:cNvSpPr/>
          <p:nvPr/>
        </p:nvSpPr>
        <p:spPr>
          <a:xfrm>
            <a:off x="8326716" y="2594251"/>
            <a:ext cx="3235083" cy="258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Fira Sans Extra Condensed"/>
              </a:rPr>
              <a:t>Sigaraya maruz kalan kedilerin, diğer kedilere oranla </a:t>
            </a: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srgbClr val="10AD4B"/>
                </a:solidFill>
                <a:effectLst/>
                <a:uLnTx/>
                <a:uFillTx/>
                <a:ea typeface="+mn-ea"/>
                <a:cs typeface="Fira Sans Extra Condensed"/>
              </a:rPr>
              <a:t>lenfomaya </a:t>
            </a: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Fira Sans Extra Condensed"/>
              </a:rPr>
              <a:t>yakalanma olasılıkları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Fira Sans Extra Condensed"/>
              </a:rPr>
              <a:t>2 kat daha fazladır.</a:t>
            </a:r>
          </a:p>
        </p:txBody>
      </p:sp>
    </p:spTree>
    <p:extLst>
      <p:ext uri="{BB962C8B-B14F-4D97-AF65-F5344CB8AC3E}">
        <p14:creationId xmlns:p14="http://schemas.microsoft.com/office/powerpoint/2010/main" val="35320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FA4B-E27F-030A-67B8-3D4E87D3C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1401311-BF57-7D7B-4EBC-C18C6918629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KULLANIMININ ÇEVREYE ETKİSİ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9576732-569B-8451-3E52-5F88F44C4417}"/>
              </a:ext>
            </a:extLst>
          </p:cNvPr>
          <p:cNvSpPr txBox="1"/>
          <p:nvPr/>
        </p:nvSpPr>
        <p:spPr>
          <a:xfrm>
            <a:off x="193116" y="906530"/>
            <a:ext cx="11039175" cy="15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r-TR" sz="2200" b="1" dirty="0">
                <a:solidFill>
                  <a:srgbClr val="231F20"/>
                </a:solidFill>
              </a:rPr>
              <a:t>Yangınlar</a:t>
            </a:r>
          </a:p>
          <a:p>
            <a:pPr lvl="0">
              <a:lnSpc>
                <a:spcPct val="150000"/>
              </a:lnSpc>
              <a:defRPr/>
            </a:pPr>
            <a:r>
              <a:rPr lang="tr-TR" sz="2200" dirty="0">
                <a:solidFill>
                  <a:prstClr val="black"/>
                </a:solidFill>
              </a:rPr>
              <a:t>Tütün tarlasında veya depolama alanlarında sıkça yangın meydana gelebilir ve bu yangınlar hem doğal ekosistemlere hem de insan yapılarına zarar verebilir.</a:t>
            </a:r>
          </a:p>
        </p:txBody>
      </p:sp>
      <p:pic>
        <p:nvPicPr>
          <p:cNvPr id="2" name="Picture 2" descr="Orman Genel Müdürlüğü on X: &quot;Afet boyutunda yangınlar küçük bir kıvılcım  ile başlıyor. Milyonlarca hayatın, hektarlarca ormanın yangınlarla zarar  görmesi seni de rahatsız ediyorsa sigara izmaritini doğaya atma, orman  yangınına #SebepOlma https://t.co ...">
            <a:extLst>
              <a:ext uri="{FF2B5EF4-FFF2-40B4-BE49-F238E27FC236}">
                <a16:creationId xmlns:a16="http://schemas.microsoft.com/office/drawing/2014/main" id="{AC48E53C-7BD9-6892-692F-4D0B4C5B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8" y="2541719"/>
            <a:ext cx="5725809" cy="374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DAC559AB-735E-61CA-524D-219FC60D79F0}"/>
              </a:ext>
            </a:extLst>
          </p:cNvPr>
          <p:cNvSpPr/>
          <p:nvPr/>
        </p:nvSpPr>
        <p:spPr>
          <a:xfrm>
            <a:off x="6360238" y="2513798"/>
            <a:ext cx="5341572" cy="374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Sigara ateşinin ortalama sıcaklık derecesinin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800 °C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civarında olması</a:t>
            </a:r>
            <a:r>
              <a:rPr lang="tr-TR" sz="2000" dirty="0">
                <a:solidFill>
                  <a:srgbClr val="000000"/>
                </a:solidFill>
              </a:rPr>
              <a:t> nedeniyle,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söndürülmeden atılan sigaranın da yanıcı, patlayıcı ve parlayıcı maddelere teması neticesinde yangın çıkabilir. Söndürmeden yere atılan bir sigaranın, rüzgâr tesirli sürüklenerek temas ettiği yanıcı maddeyi tutuşturduğu bir gerçektir.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49B0-43A9-6E11-A627-4DC42419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7C49B5A-59FC-2299-ABCB-66FE4E8D584C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KULLANIMININ ÇEVREYE ETKİSİ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9464EBA-22B4-F624-6652-C4BDA04DA3A4}"/>
              </a:ext>
            </a:extLst>
          </p:cNvPr>
          <p:cNvSpPr txBox="1"/>
          <p:nvPr/>
        </p:nvSpPr>
        <p:spPr>
          <a:xfrm>
            <a:off x="193116" y="1445097"/>
            <a:ext cx="11039175" cy="3979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tr-TR" sz="2200" b="1" dirty="0"/>
              <a:t>Su Kirliliği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tr-TR" sz="2200" dirty="0"/>
              <a:t>Tütün ürünleri yetiştirilmesi sırasında kullanılan kimyasallar, yeraltı suyu ve yüzey suyu kaynaklarını kirletmektedir. Bu, su kaynaklarının kirlenmesine ve su ekosistemlerinin bozulmasına yol açmaktadır.</a:t>
            </a:r>
          </a:p>
          <a:p>
            <a:pPr lvl="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tr-TR" sz="2200" b="1" dirty="0"/>
              <a:t>Hava Kirliliği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tr-TR" sz="2200" dirty="0">
                <a:solidFill>
                  <a:prstClr val="black"/>
                </a:solidFill>
              </a:rPr>
              <a:t>Tütün ürünleri içildiğinde açığa çıkan duman, hava kirliliğine yol açmaktadır. Sigara dumanı, zararlı kimyasallar içerir ve hava kalitesini olumsuz etkilemektedir.</a:t>
            </a:r>
          </a:p>
        </p:txBody>
      </p:sp>
    </p:spTree>
    <p:extLst>
      <p:ext uri="{BB962C8B-B14F-4D97-AF65-F5344CB8AC3E}">
        <p14:creationId xmlns:p14="http://schemas.microsoft.com/office/powerpoint/2010/main" val="3533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1E992-B2B7-0A58-09E2-6DD93BAE0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CD332E9-F86D-453B-00D4-A54974C5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1C0F58F-44B8-0F66-D3B9-A075C32E1E83}"/>
              </a:ext>
            </a:extLst>
          </p:cNvPr>
          <p:cNvSpPr txBox="1"/>
          <p:nvPr/>
        </p:nvSpPr>
        <p:spPr>
          <a:xfrm>
            <a:off x="3695285" y="2500040"/>
            <a:ext cx="512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114533"/>
                </a:solidFill>
              </a:rPr>
              <a:t>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45230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1613F-84D2-9FF3-4A0A-04E59877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14D9FB7-CBDB-7561-FEAB-9D403BA4449B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BAĞIMLILIĞI NEDİR?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74AEF67-685A-9DF9-4D85-5CB1EB08966D}"/>
              </a:ext>
            </a:extLst>
          </p:cNvPr>
          <p:cNvSpPr txBox="1"/>
          <p:nvPr/>
        </p:nvSpPr>
        <p:spPr>
          <a:xfrm>
            <a:off x="193117" y="1445096"/>
            <a:ext cx="5718586" cy="359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Bırakma ve yeniden başlama dönemlerinin sıklıkla yaşanabildiği kronik bir beyin hastalığıdır.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Nörokimyasal, psikolojik ve fiziksel olmak üzere üç boyutlu bir yapısı vardır.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Ayrıca, tütünün işlenmemiş hali de kanserojendir.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2AB9543-E56D-4DAD-A38F-3E12A2EF9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40" y="1873497"/>
            <a:ext cx="4932414" cy="27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3617E-B182-58FD-29C6-F0C6AF953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377A68B-58B9-2F05-D9CF-9D3CDBD597A5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BAĞIMLILIĞI NEDİR?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39B098D-EFB9-81D9-E3E0-4242A98D400D}"/>
              </a:ext>
            </a:extLst>
          </p:cNvPr>
          <p:cNvSpPr txBox="1"/>
          <p:nvPr/>
        </p:nvSpPr>
        <p:spPr>
          <a:xfrm>
            <a:off x="193117" y="977265"/>
            <a:ext cx="11630288" cy="15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2200" dirty="0"/>
              <a:t>Dünya Sağlık Örgütü’nün kriterlerine göre bir kişiye “tütün kullanım bozukluğu tanısı” konulabilmesi için, bireylerin en az bir aydır düzenli olarak sigara kullanması ve diğer belirtileri taşıması gerekmektedir.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A4C33BA-7127-B469-71CB-9F022218AB3F}"/>
              </a:ext>
            </a:extLst>
          </p:cNvPr>
          <p:cNvSpPr txBox="1"/>
          <p:nvPr/>
        </p:nvSpPr>
        <p:spPr>
          <a:xfrm>
            <a:off x="3988442" y="2443063"/>
            <a:ext cx="5883346" cy="3741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effectLst/>
              </a:rPr>
              <a:t>Kolay sinirlenme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effectLst/>
              </a:rPr>
              <a:t>Baş dönmesi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effectLst/>
              </a:rPr>
              <a:t>İştah artışı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effectLst/>
              </a:rPr>
              <a:t>Kas kasılmaları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effectLst/>
              </a:rPr>
              <a:t>Tansiyon düşmesi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effectLst/>
              </a:rPr>
              <a:t>Uykusuzluk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</a:rPr>
              <a:t>D</a:t>
            </a:r>
            <a:r>
              <a:rPr lang="tr-TR" sz="2000" b="0" i="0" dirty="0">
                <a:solidFill>
                  <a:srgbClr val="000000"/>
                </a:solidFill>
                <a:effectLst/>
              </a:rPr>
              <a:t>uygu durum değişikliği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effectLst/>
              </a:rPr>
              <a:t>Şiddetli nikotin alma isteği gibi belirtiler sayılabilir</a:t>
            </a:r>
            <a:endParaRPr lang="tr-TR" sz="22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74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2BE86-A348-A2CC-D501-D701C7B88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3FBA4FB-E0BE-A915-F200-CBE9F3AA0328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BAĞIMLILIĞI NEDİR?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0B0DCA8-3C48-8368-5689-D7BD5543C3F8}"/>
              </a:ext>
            </a:extLst>
          </p:cNvPr>
          <p:cNvSpPr txBox="1"/>
          <p:nvPr/>
        </p:nvSpPr>
        <p:spPr>
          <a:xfrm>
            <a:off x="193116" y="1445096"/>
            <a:ext cx="9971609" cy="5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 Nikotin, tütün bağımlılığını oluşturan asıl maddedir.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0454F0A-4097-E107-F5C7-387D1AE6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51" y="2168889"/>
            <a:ext cx="5257710" cy="38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B8368-9D2B-F305-E022-7F5AB4390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53B4D46-8A01-5657-D2BD-B976D03CA82E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TÜTÜN ÜRÜNLERİ</a:t>
            </a:r>
            <a:endParaRPr lang="tr-TR" sz="2800" dirty="0">
              <a:solidFill>
                <a:srgbClr val="114533"/>
              </a:solidFill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15EFA1A4-0ED1-59F7-7439-D99C71C83CD1}"/>
              </a:ext>
            </a:extLst>
          </p:cNvPr>
          <p:cNvGrpSpPr/>
          <p:nvPr/>
        </p:nvGrpSpPr>
        <p:grpSpPr>
          <a:xfrm>
            <a:off x="1810983" y="954266"/>
            <a:ext cx="8570034" cy="4949467"/>
            <a:chOff x="1874323" y="1223798"/>
            <a:chExt cx="8661213" cy="4459748"/>
          </a:xfrm>
        </p:grpSpPr>
        <p:sp>
          <p:nvSpPr>
            <p:cNvPr id="4" name="Google Shape;1018;p31">
              <a:extLst>
                <a:ext uri="{FF2B5EF4-FFF2-40B4-BE49-F238E27FC236}">
                  <a16:creationId xmlns:a16="http://schemas.microsoft.com/office/drawing/2014/main" id="{2F6D032C-DB71-061A-796A-E3DF4D1974ED}"/>
                </a:ext>
              </a:extLst>
            </p:cNvPr>
            <p:cNvSpPr/>
            <p:nvPr/>
          </p:nvSpPr>
          <p:spPr>
            <a:xfrm rot="18900000">
              <a:off x="5418063" y="3576833"/>
              <a:ext cx="1359766" cy="1360615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7" name="Google Shape;1016;p31">
              <a:extLst>
                <a:ext uri="{FF2B5EF4-FFF2-40B4-BE49-F238E27FC236}">
                  <a16:creationId xmlns:a16="http://schemas.microsoft.com/office/drawing/2014/main" id="{C05C5B75-C384-C3E1-C9B4-E95C2B59130A}"/>
                </a:ext>
              </a:extLst>
            </p:cNvPr>
            <p:cNvGrpSpPr/>
            <p:nvPr/>
          </p:nvGrpSpPr>
          <p:grpSpPr>
            <a:xfrm>
              <a:off x="1931700" y="1223798"/>
              <a:ext cx="8321400" cy="1921938"/>
              <a:chOff x="407700" y="1984886"/>
              <a:chExt cx="8321400" cy="1921938"/>
            </a:xfrm>
          </p:grpSpPr>
          <p:sp>
            <p:nvSpPr>
              <p:cNvPr id="46" name="Google Shape;1017;p31">
                <a:extLst>
                  <a:ext uri="{FF2B5EF4-FFF2-40B4-BE49-F238E27FC236}">
                    <a16:creationId xmlns:a16="http://schemas.microsoft.com/office/drawing/2014/main" id="{6B0DA465-FE5D-2D60-E7EB-04AE1332DDA0}"/>
                  </a:ext>
                </a:extLst>
              </p:cNvPr>
              <p:cNvSpPr/>
              <p:nvPr/>
            </p:nvSpPr>
            <p:spPr>
              <a:xfrm rot="-2700000">
                <a:off x="632240" y="1984886"/>
                <a:ext cx="1359766" cy="1360615"/>
              </a:xfrm>
              <a:prstGeom prst="flowChartAlternateProcess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100013" dist="19050" dir="14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1018;p31">
                <a:extLst>
                  <a:ext uri="{FF2B5EF4-FFF2-40B4-BE49-F238E27FC236}">
                    <a16:creationId xmlns:a16="http://schemas.microsoft.com/office/drawing/2014/main" id="{A4C3530C-B854-5503-0FED-C6162A1B7F0E}"/>
                  </a:ext>
                </a:extLst>
              </p:cNvPr>
              <p:cNvSpPr/>
              <p:nvPr/>
            </p:nvSpPr>
            <p:spPr>
              <a:xfrm rot="-2700000">
                <a:off x="2813465" y="1984886"/>
                <a:ext cx="1359766" cy="1360615"/>
              </a:xfrm>
              <a:prstGeom prst="flowChartAlternateProcess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100013" dist="19050" dir="14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1019;p31">
                <a:extLst>
                  <a:ext uri="{FF2B5EF4-FFF2-40B4-BE49-F238E27FC236}">
                    <a16:creationId xmlns:a16="http://schemas.microsoft.com/office/drawing/2014/main" id="{1D719C1B-74ED-852C-009F-9AE4B120C45A}"/>
                  </a:ext>
                </a:extLst>
              </p:cNvPr>
              <p:cNvSpPr/>
              <p:nvPr/>
            </p:nvSpPr>
            <p:spPr>
              <a:xfrm rot="-2700000">
                <a:off x="4994690" y="1984886"/>
                <a:ext cx="1359766" cy="1360615"/>
              </a:xfrm>
              <a:prstGeom prst="flowChartAlternateProcess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0" scaled="0"/>
              </a:gradFill>
              <a:ln>
                <a:noFill/>
              </a:ln>
              <a:effectLst>
                <a:outerShdw blurRad="100013" dist="19050" dir="14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1020;p31">
                <a:extLst>
                  <a:ext uri="{FF2B5EF4-FFF2-40B4-BE49-F238E27FC236}">
                    <a16:creationId xmlns:a16="http://schemas.microsoft.com/office/drawing/2014/main" id="{BF20C8B9-CF50-459D-CEFD-A4EF7B0D4C44}"/>
                  </a:ext>
                </a:extLst>
              </p:cNvPr>
              <p:cNvSpPr/>
              <p:nvPr/>
            </p:nvSpPr>
            <p:spPr>
              <a:xfrm rot="-2700000">
                <a:off x="7175915" y="1984886"/>
                <a:ext cx="1359766" cy="1360615"/>
              </a:xfrm>
              <a:prstGeom prst="flowChartAlternateProcess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00013" dist="19050" dir="14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1021;p31">
                <a:extLst>
                  <a:ext uri="{FF2B5EF4-FFF2-40B4-BE49-F238E27FC236}">
                    <a16:creationId xmlns:a16="http://schemas.microsoft.com/office/drawing/2014/main" id="{E0BFCFE2-E25A-5731-6264-BF418CFB5F9E}"/>
                  </a:ext>
                </a:extLst>
              </p:cNvPr>
              <p:cNvSpPr/>
              <p:nvPr/>
            </p:nvSpPr>
            <p:spPr>
              <a:xfrm>
                <a:off x="407700" y="2657400"/>
                <a:ext cx="8321400" cy="124942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00013" dist="19050" dir="14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1022;p31">
                <a:extLst>
                  <a:ext uri="{FF2B5EF4-FFF2-40B4-BE49-F238E27FC236}">
                    <a16:creationId xmlns:a16="http://schemas.microsoft.com/office/drawing/2014/main" id="{1F387E12-138F-C6B7-D6C8-ECB560EE5A9E}"/>
                  </a:ext>
                </a:extLst>
              </p:cNvPr>
              <p:cNvSpPr/>
              <p:nvPr/>
            </p:nvSpPr>
            <p:spPr>
              <a:xfrm>
                <a:off x="854925" y="2190750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1023;p31">
                <a:extLst>
                  <a:ext uri="{FF2B5EF4-FFF2-40B4-BE49-F238E27FC236}">
                    <a16:creationId xmlns:a16="http://schemas.microsoft.com/office/drawing/2014/main" id="{E545AC9A-922C-5A17-951A-94D799D18C50}"/>
                  </a:ext>
                </a:extLst>
              </p:cNvPr>
              <p:cNvSpPr/>
              <p:nvPr/>
            </p:nvSpPr>
            <p:spPr>
              <a:xfrm>
                <a:off x="3036150" y="2190750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1024;p31">
                <a:extLst>
                  <a:ext uri="{FF2B5EF4-FFF2-40B4-BE49-F238E27FC236}">
                    <a16:creationId xmlns:a16="http://schemas.microsoft.com/office/drawing/2014/main" id="{F2D43842-ECB3-25BA-3F22-7F89E2539173}"/>
                  </a:ext>
                </a:extLst>
              </p:cNvPr>
              <p:cNvSpPr/>
              <p:nvPr/>
            </p:nvSpPr>
            <p:spPr>
              <a:xfrm>
                <a:off x="5198325" y="2190750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1025;p31">
                <a:extLst>
                  <a:ext uri="{FF2B5EF4-FFF2-40B4-BE49-F238E27FC236}">
                    <a16:creationId xmlns:a16="http://schemas.microsoft.com/office/drawing/2014/main" id="{5C8C08EE-CB69-E745-D3DC-25D38E1B2833}"/>
                  </a:ext>
                </a:extLst>
              </p:cNvPr>
              <p:cNvSpPr/>
              <p:nvPr/>
            </p:nvSpPr>
            <p:spPr>
              <a:xfrm>
                <a:off x="7398600" y="2190750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cxnSp>
          <p:nvCxnSpPr>
            <p:cNvPr id="8" name="Google Shape;1027;p31">
              <a:extLst>
                <a:ext uri="{FF2B5EF4-FFF2-40B4-BE49-F238E27FC236}">
                  <a16:creationId xmlns:a16="http://schemas.microsoft.com/office/drawing/2014/main" id="{7330C541-9A6E-32F5-1079-E94D3D86988B}"/>
                </a:ext>
              </a:extLst>
            </p:cNvPr>
            <p:cNvCxnSpPr>
              <a:cxnSpLocks/>
            </p:cNvCxnSpPr>
            <p:nvPr/>
          </p:nvCxnSpPr>
          <p:spPr>
            <a:xfrm>
              <a:off x="2836125" y="2191662"/>
              <a:ext cx="0" cy="4182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9" name="Google Shape;1028;p31">
              <a:extLst>
                <a:ext uri="{FF2B5EF4-FFF2-40B4-BE49-F238E27FC236}">
                  <a16:creationId xmlns:a16="http://schemas.microsoft.com/office/drawing/2014/main" id="{F3B510D8-287A-BB92-54CA-776A82E26249}"/>
                </a:ext>
              </a:extLst>
            </p:cNvPr>
            <p:cNvCxnSpPr>
              <a:cxnSpLocks/>
            </p:cNvCxnSpPr>
            <p:nvPr/>
          </p:nvCxnSpPr>
          <p:spPr>
            <a:xfrm>
              <a:off x="5017338" y="2191662"/>
              <a:ext cx="0" cy="418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10" name="Google Shape;1029;p31">
              <a:extLst>
                <a:ext uri="{FF2B5EF4-FFF2-40B4-BE49-F238E27FC236}">
                  <a16:creationId xmlns:a16="http://schemas.microsoft.com/office/drawing/2014/main" id="{68C7F5E6-4EBA-CAA2-EDE2-B9A91E80810D}"/>
                </a:ext>
              </a:extLst>
            </p:cNvPr>
            <p:cNvCxnSpPr>
              <a:cxnSpLocks/>
            </p:cNvCxnSpPr>
            <p:nvPr/>
          </p:nvCxnSpPr>
          <p:spPr>
            <a:xfrm>
              <a:off x="7198563" y="2191662"/>
              <a:ext cx="0" cy="4182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11" name="Google Shape;1030;p31">
              <a:extLst>
                <a:ext uri="{FF2B5EF4-FFF2-40B4-BE49-F238E27FC236}">
                  <a16:creationId xmlns:a16="http://schemas.microsoft.com/office/drawing/2014/main" id="{D59F78EC-9CA8-7305-7E2A-CDAE094371AE}"/>
                </a:ext>
              </a:extLst>
            </p:cNvPr>
            <p:cNvCxnSpPr>
              <a:cxnSpLocks/>
            </p:cNvCxnSpPr>
            <p:nvPr/>
          </p:nvCxnSpPr>
          <p:spPr>
            <a:xfrm>
              <a:off x="9379788" y="2191662"/>
              <a:ext cx="0" cy="4182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sp>
          <p:nvSpPr>
            <p:cNvPr id="12" name="Google Shape;1043;p31">
              <a:extLst>
                <a:ext uri="{FF2B5EF4-FFF2-40B4-BE49-F238E27FC236}">
                  <a16:creationId xmlns:a16="http://schemas.microsoft.com/office/drawing/2014/main" id="{F58BE83A-CF42-6EC5-5B06-12159C095EF6}"/>
                </a:ext>
              </a:extLst>
            </p:cNvPr>
            <p:cNvSpPr txBox="1"/>
            <p:nvPr/>
          </p:nvSpPr>
          <p:spPr>
            <a:xfrm>
              <a:off x="2055900" y="2735550"/>
              <a:ext cx="1566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B6E080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SİGARA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B6E080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1045;p31">
              <a:extLst>
                <a:ext uri="{FF2B5EF4-FFF2-40B4-BE49-F238E27FC236}">
                  <a16:creationId xmlns:a16="http://schemas.microsoft.com/office/drawing/2014/main" id="{7B8A106C-A395-52E8-02C9-168C19BB1D8C}"/>
                </a:ext>
              </a:extLst>
            </p:cNvPr>
            <p:cNvSpPr txBox="1"/>
            <p:nvPr/>
          </p:nvSpPr>
          <p:spPr>
            <a:xfrm>
              <a:off x="4234350" y="2731012"/>
              <a:ext cx="1566000" cy="16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A3D798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SARMA TÜTÜN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A3D798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1047;p31">
              <a:extLst>
                <a:ext uri="{FF2B5EF4-FFF2-40B4-BE49-F238E27FC236}">
                  <a16:creationId xmlns:a16="http://schemas.microsoft.com/office/drawing/2014/main" id="{E9EAF8EB-941D-D0D7-444F-438BAF53413E}"/>
                </a:ext>
              </a:extLst>
            </p:cNvPr>
            <p:cNvSpPr txBox="1"/>
            <p:nvPr/>
          </p:nvSpPr>
          <p:spPr>
            <a:xfrm>
              <a:off x="8209652" y="2865908"/>
              <a:ext cx="2325884" cy="171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A0A9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HAF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A0A9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İ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A0A9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F/LIGHT S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A0A9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İ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A0A9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GARA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A0A9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" name="Google Shape;1049;p31">
              <a:extLst>
                <a:ext uri="{FF2B5EF4-FFF2-40B4-BE49-F238E27FC236}">
                  <a16:creationId xmlns:a16="http://schemas.microsoft.com/office/drawing/2014/main" id="{37C87BAC-B0A0-13E8-67D6-6715642915C2}"/>
                </a:ext>
              </a:extLst>
            </p:cNvPr>
            <p:cNvSpPr txBox="1"/>
            <p:nvPr/>
          </p:nvSpPr>
          <p:spPr>
            <a:xfrm>
              <a:off x="5992384" y="2757627"/>
              <a:ext cx="2325885" cy="109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6857B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MENTOLLÜ SİGARA</a:t>
              </a:r>
            </a:p>
          </p:txBody>
        </p:sp>
        <p:grpSp>
          <p:nvGrpSpPr>
            <p:cNvPr id="16" name="Google Shape;1016;p31">
              <a:extLst>
                <a:ext uri="{FF2B5EF4-FFF2-40B4-BE49-F238E27FC236}">
                  <a16:creationId xmlns:a16="http://schemas.microsoft.com/office/drawing/2014/main" id="{055181BD-AE2A-1673-2F38-187C1E0A4AD8}"/>
                </a:ext>
              </a:extLst>
            </p:cNvPr>
            <p:cNvGrpSpPr/>
            <p:nvPr/>
          </p:nvGrpSpPr>
          <p:grpSpPr>
            <a:xfrm>
              <a:off x="1874323" y="3604595"/>
              <a:ext cx="8321400" cy="2078951"/>
              <a:chOff x="407700" y="1977093"/>
              <a:chExt cx="8321400" cy="2078951"/>
            </a:xfrm>
          </p:grpSpPr>
          <p:sp>
            <p:nvSpPr>
              <p:cNvPr id="37" name="Google Shape;1017;p31">
                <a:extLst>
                  <a:ext uri="{FF2B5EF4-FFF2-40B4-BE49-F238E27FC236}">
                    <a16:creationId xmlns:a16="http://schemas.microsoft.com/office/drawing/2014/main" id="{CD79A2EF-C2A7-F695-BC8C-93F89C761309}"/>
                  </a:ext>
                </a:extLst>
              </p:cNvPr>
              <p:cNvSpPr/>
              <p:nvPr/>
            </p:nvSpPr>
            <p:spPr>
              <a:xfrm rot="-2700000">
                <a:off x="632240" y="1984886"/>
                <a:ext cx="1359766" cy="1360615"/>
              </a:xfrm>
              <a:prstGeom prst="flowChartAlternateProcess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100013" dist="19050" dir="14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018;p31">
                <a:extLst>
                  <a:ext uri="{FF2B5EF4-FFF2-40B4-BE49-F238E27FC236}">
                    <a16:creationId xmlns:a16="http://schemas.microsoft.com/office/drawing/2014/main" id="{E48601C3-57A5-D377-3F05-891B93B343FD}"/>
                  </a:ext>
                </a:extLst>
              </p:cNvPr>
              <p:cNvSpPr/>
              <p:nvPr/>
            </p:nvSpPr>
            <p:spPr>
              <a:xfrm rot="18900000">
                <a:off x="2354846" y="1977093"/>
                <a:ext cx="1359766" cy="1360615"/>
              </a:xfrm>
              <a:prstGeom prst="flowChartAlternateProcess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100013" dist="19050" dir="14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1019;p31">
                <a:extLst>
                  <a:ext uri="{FF2B5EF4-FFF2-40B4-BE49-F238E27FC236}">
                    <a16:creationId xmlns:a16="http://schemas.microsoft.com/office/drawing/2014/main" id="{5A382955-2362-43A6-65B7-0D656026D4B8}"/>
                  </a:ext>
                </a:extLst>
              </p:cNvPr>
              <p:cNvSpPr/>
              <p:nvPr/>
            </p:nvSpPr>
            <p:spPr>
              <a:xfrm rot="18900000">
                <a:off x="5594501" y="1977094"/>
                <a:ext cx="1359766" cy="1360615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0" name="Google Shape;1020;p31">
                <a:extLst>
                  <a:ext uri="{FF2B5EF4-FFF2-40B4-BE49-F238E27FC236}">
                    <a16:creationId xmlns:a16="http://schemas.microsoft.com/office/drawing/2014/main" id="{0935EF0D-B33A-076E-897A-EC4C4419999E}"/>
                  </a:ext>
                </a:extLst>
              </p:cNvPr>
              <p:cNvSpPr/>
              <p:nvPr/>
            </p:nvSpPr>
            <p:spPr>
              <a:xfrm rot="-2700000">
                <a:off x="7175915" y="1984886"/>
                <a:ext cx="1359766" cy="1360615"/>
              </a:xfrm>
              <a:prstGeom prst="flowChartAlternateProcess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00013" dist="19050" dir="14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1021;p31">
                <a:extLst>
                  <a:ext uri="{FF2B5EF4-FFF2-40B4-BE49-F238E27FC236}">
                    <a16:creationId xmlns:a16="http://schemas.microsoft.com/office/drawing/2014/main" id="{7F34049F-ADC9-385B-AFC2-D1AC12567001}"/>
                  </a:ext>
                </a:extLst>
              </p:cNvPr>
              <p:cNvSpPr/>
              <p:nvPr/>
            </p:nvSpPr>
            <p:spPr>
              <a:xfrm>
                <a:off x="407700" y="2657399"/>
                <a:ext cx="8321400" cy="139864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  <a:effectLst>
                <a:outerShdw blurRad="100013" dist="19050" dir="14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1022;p31">
                <a:extLst>
                  <a:ext uri="{FF2B5EF4-FFF2-40B4-BE49-F238E27FC236}">
                    <a16:creationId xmlns:a16="http://schemas.microsoft.com/office/drawing/2014/main" id="{4665BCF8-7A1C-7188-FDF1-CA0259E7731A}"/>
                  </a:ext>
                </a:extLst>
              </p:cNvPr>
              <p:cNvSpPr/>
              <p:nvPr/>
            </p:nvSpPr>
            <p:spPr>
              <a:xfrm>
                <a:off x="854925" y="2190750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1023;p31">
                <a:extLst>
                  <a:ext uri="{FF2B5EF4-FFF2-40B4-BE49-F238E27FC236}">
                    <a16:creationId xmlns:a16="http://schemas.microsoft.com/office/drawing/2014/main" id="{413A811E-A968-ECF4-2519-C07F56401C96}"/>
                  </a:ext>
                </a:extLst>
              </p:cNvPr>
              <p:cNvSpPr/>
              <p:nvPr/>
            </p:nvSpPr>
            <p:spPr>
              <a:xfrm>
                <a:off x="2580179" y="2212553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1024;p31">
                <a:extLst>
                  <a:ext uri="{FF2B5EF4-FFF2-40B4-BE49-F238E27FC236}">
                    <a16:creationId xmlns:a16="http://schemas.microsoft.com/office/drawing/2014/main" id="{8727B396-3837-4C91-AB1E-632D204459FE}"/>
                  </a:ext>
                </a:extLst>
              </p:cNvPr>
              <p:cNvSpPr/>
              <p:nvPr/>
            </p:nvSpPr>
            <p:spPr>
              <a:xfrm>
                <a:off x="5827081" y="2239132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1025;p31">
                <a:extLst>
                  <a:ext uri="{FF2B5EF4-FFF2-40B4-BE49-F238E27FC236}">
                    <a16:creationId xmlns:a16="http://schemas.microsoft.com/office/drawing/2014/main" id="{CF2C33DB-E570-11FC-2E7E-23066042E0E9}"/>
                  </a:ext>
                </a:extLst>
              </p:cNvPr>
              <p:cNvSpPr/>
              <p:nvPr/>
            </p:nvSpPr>
            <p:spPr>
              <a:xfrm>
                <a:off x="7398600" y="2190750"/>
                <a:ext cx="914400" cy="914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cxnSp>
          <p:nvCxnSpPr>
            <p:cNvPr id="17" name="Google Shape;1027;p31">
              <a:extLst>
                <a:ext uri="{FF2B5EF4-FFF2-40B4-BE49-F238E27FC236}">
                  <a16:creationId xmlns:a16="http://schemas.microsoft.com/office/drawing/2014/main" id="{773BAA8C-1C60-9A88-D268-D04D78ECA617}"/>
                </a:ext>
              </a:extLst>
            </p:cNvPr>
            <p:cNvCxnSpPr>
              <a:cxnSpLocks/>
            </p:cNvCxnSpPr>
            <p:nvPr/>
          </p:nvCxnSpPr>
          <p:spPr>
            <a:xfrm>
              <a:off x="2778748" y="4580250"/>
              <a:ext cx="0" cy="4182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18" name="Google Shape;1028;p31">
              <a:extLst>
                <a:ext uri="{FF2B5EF4-FFF2-40B4-BE49-F238E27FC236}">
                  <a16:creationId xmlns:a16="http://schemas.microsoft.com/office/drawing/2014/main" id="{96672FC0-4472-8CA4-240C-8E6788E2631D}"/>
                </a:ext>
              </a:extLst>
            </p:cNvPr>
            <p:cNvCxnSpPr>
              <a:cxnSpLocks/>
            </p:cNvCxnSpPr>
            <p:nvPr/>
          </p:nvCxnSpPr>
          <p:spPr>
            <a:xfrm>
              <a:off x="4494095" y="4587538"/>
              <a:ext cx="0" cy="418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19" name="Google Shape;1029;p31">
              <a:extLst>
                <a:ext uri="{FF2B5EF4-FFF2-40B4-BE49-F238E27FC236}">
                  <a16:creationId xmlns:a16="http://schemas.microsoft.com/office/drawing/2014/main" id="{BDF516C4-DED5-8772-4F14-2F92A59B4DE1}"/>
                </a:ext>
              </a:extLst>
            </p:cNvPr>
            <p:cNvCxnSpPr>
              <a:cxnSpLocks/>
            </p:cNvCxnSpPr>
            <p:nvPr/>
          </p:nvCxnSpPr>
          <p:spPr>
            <a:xfrm>
              <a:off x="7750904" y="4580250"/>
              <a:ext cx="0" cy="4182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cxnSp>
          <p:nvCxnSpPr>
            <p:cNvPr id="20" name="Google Shape;1030;p31">
              <a:extLst>
                <a:ext uri="{FF2B5EF4-FFF2-40B4-BE49-F238E27FC236}">
                  <a16:creationId xmlns:a16="http://schemas.microsoft.com/office/drawing/2014/main" id="{74EB666E-06F6-21B7-9A04-2610777FFAC0}"/>
                </a:ext>
              </a:extLst>
            </p:cNvPr>
            <p:cNvCxnSpPr>
              <a:cxnSpLocks/>
            </p:cNvCxnSpPr>
            <p:nvPr/>
          </p:nvCxnSpPr>
          <p:spPr>
            <a:xfrm>
              <a:off x="9322411" y="4580250"/>
              <a:ext cx="0" cy="4182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sp>
          <p:nvSpPr>
            <p:cNvPr id="21" name="Google Shape;1043;p31">
              <a:extLst>
                <a:ext uri="{FF2B5EF4-FFF2-40B4-BE49-F238E27FC236}">
                  <a16:creationId xmlns:a16="http://schemas.microsoft.com/office/drawing/2014/main" id="{4CB9C8AA-D90C-098E-A547-1DC2355BE25C}"/>
                </a:ext>
              </a:extLst>
            </p:cNvPr>
            <p:cNvSpPr txBox="1"/>
            <p:nvPr/>
          </p:nvSpPr>
          <p:spPr>
            <a:xfrm>
              <a:off x="1998523" y="5124138"/>
              <a:ext cx="1566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B6E080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NARGİLE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B6E080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" name="Google Shape;1045;p31">
              <a:extLst>
                <a:ext uri="{FF2B5EF4-FFF2-40B4-BE49-F238E27FC236}">
                  <a16:creationId xmlns:a16="http://schemas.microsoft.com/office/drawing/2014/main" id="{31669062-4A87-6171-C409-BFF19C1E3FDF}"/>
                </a:ext>
              </a:extLst>
            </p:cNvPr>
            <p:cNvSpPr txBox="1"/>
            <p:nvPr/>
          </p:nvSpPr>
          <p:spPr>
            <a:xfrm>
              <a:off x="3705849" y="5118748"/>
              <a:ext cx="1566000" cy="16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A3D798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PURO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A3D798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" name="Google Shape;1047;p31">
              <a:extLst>
                <a:ext uri="{FF2B5EF4-FFF2-40B4-BE49-F238E27FC236}">
                  <a16:creationId xmlns:a16="http://schemas.microsoft.com/office/drawing/2014/main" id="{5BE9BE8F-A3E6-E7CC-9A43-1A9222DD17CD}"/>
                </a:ext>
              </a:extLst>
            </p:cNvPr>
            <p:cNvSpPr txBox="1"/>
            <p:nvPr/>
          </p:nvSpPr>
          <p:spPr>
            <a:xfrm>
              <a:off x="8267879" y="5149189"/>
              <a:ext cx="2123011" cy="399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A0A9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ISITILMIŞ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A0A9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TÜRÜN</a:t>
              </a: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A0A9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A0A9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ÜRÜNÜ</a:t>
              </a:r>
            </a:p>
          </p:txBody>
        </p:sp>
        <p:sp>
          <p:nvSpPr>
            <p:cNvPr id="24" name="Google Shape;1049;p31">
              <a:extLst>
                <a:ext uri="{FF2B5EF4-FFF2-40B4-BE49-F238E27FC236}">
                  <a16:creationId xmlns:a16="http://schemas.microsoft.com/office/drawing/2014/main" id="{D579B474-A0C1-6D4A-BBF5-CA92B634CCE5}"/>
                </a:ext>
              </a:extLst>
            </p:cNvPr>
            <p:cNvSpPr txBox="1"/>
            <p:nvPr/>
          </p:nvSpPr>
          <p:spPr>
            <a:xfrm>
              <a:off x="5318870" y="5117248"/>
              <a:ext cx="1566000" cy="1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0C08D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PİPO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70C08D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1024;p31">
              <a:extLst>
                <a:ext uri="{FF2B5EF4-FFF2-40B4-BE49-F238E27FC236}">
                  <a16:creationId xmlns:a16="http://schemas.microsoft.com/office/drawing/2014/main" id="{2448A6D7-C68D-2671-96A1-F19AF55A11D7}"/>
                </a:ext>
              </a:extLst>
            </p:cNvPr>
            <p:cNvSpPr/>
            <p:nvPr/>
          </p:nvSpPr>
          <p:spPr>
            <a:xfrm>
              <a:off x="5652915" y="3799938"/>
              <a:ext cx="914400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26" name="Picture 87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A26AF8CB-C479-2005-31B3-3DE7481E7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0651" y="1413595"/>
              <a:ext cx="932446" cy="932446"/>
            </a:xfrm>
            <a:prstGeom prst="rect">
              <a:avLst/>
            </a:prstGeom>
          </p:spPr>
        </p:pic>
        <p:pic>
          <p:nvPicPr>
            <p:cNvPr id="27" name="Picture 88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61D70602-B0D4-9F1B-3DB8-D8880A327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545" y="1420639"/>
              <a:ext cx="932446" cy="932446"/>
            </a:xfrm>
            <a:prstGeom prst="rect">
              <a:avLst/>
            </a:prstGeom>
          </p:spPr>
        </p:pic>
        <p:pic>
          <p:nvPicPr>
            <p:cNvPr id="28" name="Picture 89" descr="Icon&#10;&#10;Description automatically generated">
              <a:extLst>
                <a:ext uri="{FF2B5EF4-FFF2-40B4-BE49-F238E27FC236}">
                  <a16:creationId xmlns:a16="http://schemas.microsoft.com/office/drawing/2014/main" id="{81CAF85E-12A7-E271-9A03-04624DE46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2325" y="1429582"/>
              <a:ext cx="932446" cy="932446"/>
            </a:xfrm>
            <a:prstGeom prst="rect">
              <a:avLst/>
            </a:prstGeom>
          </p:spPr>
        </p:pic>
        <p:pic>
          <p:nvPicPr>
            <p:cNvPr id="29" name="Picture 93" descr="A picture containing white&#10;&#10;Description automatically generated">
              <a:extLst>
                <a:ext uri="{FF2B5EF4-FFF2-40B4-BE49-F238E27FC236}">
                  <a16:creationId xmlns:a16="http://schemas.microsoft.com/office/drawing/2014/main" id="{A5D1DED4-4C8D-4D0A-92DB-BC99A9F66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3805" y="3862411"/>
              <a:ext cx="954394" cy="954394"/>
            </a:xfrm>
            <a:prstGeom prst="rect">
              <a:avLst/>
            </a:prstGeom>
          </p:spPr>
        </p:pic>
        <p:pic>
          <p:nvPicPr>
            <p:cNvPr id="30" name="Picture 94" descr="Icon&#10;&#10;Description automatically generated">
              <a:extLst>
                <a:ext uri="{FF2B5EF4-FFF2-40B4-BE49-F238E27FC236}">
                  <a16:creationId xmlns:a16="http://schemas.microsoft.com/office/drawing/2014/main" id="{A5004B0D-EF91-B589-8F8C-57EF116F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4310" y="3822565"/>
              <a:ext cx="940127" cy="940127"/>
            </a:xfrm>
            <a:prstGeom prst="rect">
              <a:avLst/>
            </a:prstGeom>
          </p:spPr>
        </p:pic>
        <p:pic>
          <p:nvPicPr>
            <p:cNvPr id="31" name="Picture 95" descr="A close-up of a lamp&#10;&#10;Description automatically generated with medium confidence">
              <a:extLst>
                <a:ext uri="{FF2B5EF4-FFF2-40B4-BE49-F238E27FC236}">
                  <a16:creationId xmlns:a16="http://schemas.microsoft.com/office/drawing/2014/main" id="{29B2657A-25B3-EC94-65F0-6114FE17A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1549" y="3807703"/>
              <a:ext cx="954394" cy="954394"/>
            </a:xfrm>
            <a:prstGeom prst="rect">
              <a:avLst/>
            </a:prstGeom>
          </p:spPr>
        </p:pic>
        <p:sp>
          <p:nvSpPr>
            <p:cNvPr id="32" name="Google Shape;1049;p31">
              <a:extLst>
                <a:ext uri="{FF2B5EF4-FFF2-40B4-BE49-F238E27FC236}">
                  <a16:creationId xmlns:a16="http://schemas.microsoft.com/office/drawing/2014/main" id="{F4F33371-A5A1-80CD-A2BA-9CAA20A7E47B}"/>
                </a:ext>
              </a:extLst>
            </p:cNvPr>
            <p:cNvSpPr txBox="1"/>
            <p:nvPr/>
          </p:nvSpPr>
          <p:spPr>
            <a:xfrm>
              <a:off x="6455717" y="5118748"/>
              <a:ext cx="2428002" cy="468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6857B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ELEKTRONİK SİGARA</a:t>
              </a:r>
              <a:b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6857B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</a:br>
              <a:r>
                <a:rPr kumimoji="0" lang="tr-T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6857B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(E-SİGARA)</a:t>
              </a:r>
            </a:p>
          </p:txBody>
        </p:sp>
        <p:cxnSp>
          <p:nvCxnSpPr>
            <p:cNvPr id="33" name="Google Shape;1028;p31">
              <a:extLst>
                <a:ext uri="{FF2B5EF4-FFF2-40B4-BE49-F238E27FC236}">
                  <a16:creationId xmlns:a16="http://schemas.microsoft.com/office/drawing/2014/main" id="{F83B90E8-111C-0D2E-97F8-B840C98C2F54}"/>
                </a:ext>
              </a:extLst>
            </p:cNvPr>
            <p:cNvCxnSpPr>
              <a:cxnSpLocks/>
            </p:cNvCxnSpPr>
            <p:nvPr/>
          </p:nvCxnSpPr>
          <p:spPr>
            <a:xfrm>
              <a:off x="6092400" y="4587538"/>
              <a:ext cx="0" cy="4182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none" w="med" len="med"/>
              <a:tailEnd type="oval" w="med" len="med"/>
            </a:ln>
          </p:spPr>
        </p:cxnSp>
        <p:pic>
          <p:nvPicPr>
            <p:cNvPr id="34" name="Picture 91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1F9A84BC-B497-6552-5CAA-F97C60DD8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65956" y="3759944"/>
              <a:ext cx="954394" cy="954394"/>
            </a:xfrm>
            <a:prstGeom prst="rect">
              <a:avLst/>
            </a:prstGeom>
          </p:spPr>
        </p:pic>
        <p:pic>
          <p:nvPicPr>
            <p:cNvPr id="35" name="Picture 9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3A0CBB5-78B0-255B-5875-FA1C64088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45229" y="3807703"/>
              <a:ext cx="954394" cy="954394"/>
            </a:xfrm>
            <a:prstGeom prst="rect">
              <a:avLst/>
            </a:prstGeom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20994FB5-B2E7-BF2F-FD58-1DA099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17733" y="1408958"/>
              <a:ext cx="979665" cy="979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07F53-4E7E-4EB8-05AB-BF6B1BCE2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AAF3BE0-D893-A0EC-2A4A-E80D4749F639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İÇİNDE NE VAR?</a:t>
            </a:r>
            <a:endParaRPr lang="tr-TR" sz="2800" dirty="0">
              <a:solidFill>
                <a:srgbClr val="114533"/>
              </a:solidFill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FA9760F-C8B9-510D-0E2A-1782872E7272}"/>
              </a:ext>
            </a:extLst>
          </p:cNvPr>
          <p:cNvGrpSpPr/>
          <p:nvPr/>
        </p:nvGrpSpPr>
        <p:grpSpPr>
          <a:xfrm>
            <a:off x="2313414" y="869288"/>
            <a:ext cx="7429554" cy="5453488"/>
            <a:chOff x="2780689" y="1126072"/>
            <a:chExt cx="8156987" cy="4985841"/>
          </a:xfrm>
        </p:grpSpPr>
        <p:sp>
          <p:nvSpPr>
            <p:cNvPr id="6" name="Dikdörtgen 15">
              <a:extLst>
                <a:ext uri="{FF2B5EF4-FFF2-40B4-BE49-F238E27FC236}">
                  <a16:creationId xmlns:a16="http://schemas.microsoft.com/office/drawing/2014/main" id="{396E6D66-5400-339A-3345-7D4D098B6695}"/>
                </a:ext>
              </a:extLst>
            </p:cNvPr>
            <p:cNvSpPr/>
            <p:nvPr/>
          </p:nvSpPr>
          <p:spPr>
            <a:xfrm>
              <a:off x="2969380" y="1448259"/>
              <a:ext cx="9421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Boya</a:t>
              </a:r>
            </a:p>
          </p:txBody>
        </p:sp>
        <p:sp>
          <p:nvSpPr>
            <p:cNvPr id="55" name="Dikdörtgen 15">
              <a:extLst>
                <a:ext uri="{FF2B5EF4-FFF2-40B4-BE49-F238E27FC236}">
                  <a16:creationId xmlns:a16="http://schemas.microsoft.com/office/drawing/2014/main" id="{4C41DF19-DFF4-457F-1376-9BDBE6467FC6}"/>
                </a:ext>
              </a:extLst>
            </p:cNvPr>
            <p:cNvSpPr/>
            <p:nvPr/>
          </p:nvSpPr>
          <p:spPr>
            <a:xfrm>
              <a:off x="3866783" y="1325880"/>
              <a:ext cx="9421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Arsenik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(Zehir)</a:t>
              </a:r>
            </a:p>
          </p:txBody>
        </p:sp>
        <p:sp>
          <p:nvSpPr>
            <p:cNvPr id="56" name="Dikdörtgen 15">
              <a:extLst>
                <a:ext uri="{FF2B5EF4-FFF2-40B4-BE49-F238E27FC236}">
                  <a16:creationId xmlns:a16="http://schemas.microsoft.com/office/drawing/2014/main" id="{82DA6941-4335-53CB-68FD-399A7A5D45A8}"/>
                </a:ext>
              </a:extLst>
            </p:cNvPr>
            <p:cNvSpPr/>
            <p:nvPr/>
          </p:nvSpPr>
          <p:spPr>
            <a:xfrm>
              <a:off x="4560223" y="1186190"/>
              <a:ext cx="12722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Tahta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Tutkalı</a:t>
              </a:r>
            </a:p>
          </p:txBody>
        </p:sp>
        <p:sp>
          <p:nvSpPr>
            <p:cNvPr id="57" name="Dikdörtgen 15">
              <a:extLst>
                <a:ext uri="{FF2B5EF4-FFF2-40B4-BE49-F238E27FC236}">
                  <a16:creationId xmlns:a16="http://schemas.microsoft.com/office/drawing/2014/main" id="{CD313822-9CA8-41A4-AE01-DB99D9B16745}"/>
                </a:ext>
              </a:extLst>
            </p:cNvPr>
            <p:cNvSpPr/>
            <p:nvPr/>
          </p:nvSpPr>
          <p:spPr>
            <a:xfrm>
              <a:off x="5706339" y="1340077"/>
              <a:ext cx="94215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Metan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(Lağım Gazı)</a:t>
              </a:r>
            </a:p>
          </p:txBody>
        </p:sp>
        <p:sp>
          <p:nvSpPr>
            <p:cNvPr id="58" name="Dikdörtgen 15">
              <a:extLst>
                <a:ext uri="{FF2B5EF4-FFF2-40B4-BE49-F238E27FC236}">
                  <a16:creationId xmlns:a16="http://schemas.microsoft.com/office/drawing/2014/main" id="{6665003A-68F1-DE00-8A37-ED58D53C0E6F}"/>
                </a:ext>
              </a:extLst>
            </p:cNvPr>
            <p:cNvSpPr/>
            <p:nvPr/>
          </p:nvSpPr>
          <p:spPr>
            <a:xfrm>
              <a:off x="6503264" y="1126072"/>
              <a:ext cx="1264919" cy="675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Hekzamin</a:t>
              </a:r>
              <a:endPara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EAF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(Yakıt Tableti)</a:t>
              </a:r>
            </a:p>
          </p:txBody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F0736816-EABF-5F28-3C2F-8BEBEA38D08D}"/>
                </a:ext>
              </a:extLst>
            </p:cNvPr>
            <p:cNvSpPr/>
            <p:nvPr/>
          </p:nvSpPr>
          <p:spPr>
            <a:xfrm>
              <a:off x="7547893" y="1252960"/>
              <a:ext cx="9979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Toluen</a:t>
              </a:r>
              <a:endPara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EAF4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(İnceltici)</a:t>
              </a:r>
            </a:p>
          </p:txBody>
        </p:sp>
        <p:sp>
          <p:nvSpPr>
            <p:cNvPr id="60" name="Dikdörtgen 15">
              <a:extLst>
                <a:ext uri="{FF2B5EF4-FFF2-40B4-BE49-F238E27FC236}">
                  <a16:creationId xmlns:a16="http://schemas.microsoft.com/office/drawing/2014/main" id="{BA56A817-36DF-5993-4EC0-2C96A7E09499}"/>
                </a:ext>
              </a:extLst>
            </p:cNvPr>
            <p:cNvSpPr/>
            <p:nvPr/>
          </p:nvSpPr>
          <p:spPr>
            <a:xfrm>
              <a:off x="8438936" y="1208623"/>
              <a:ext cx="1375539" cy="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Amonyak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(Deterjan)</a:t>
              </a:r>
            </a:p>
          </p:txBody>
        </p:sp>
        <p:sp>
          <p:nvSpPr>
            <p:cNvPr id="61" name="Dikdörtgen 15">
              <a:extLst>
                <a:ext uri="{FF2B5EF4-FFF2-40B4-BE49-F238E27FC236}">
                  <a16:creationId xmlns:a16="http://schemas.microsoft.com/office/drawing/2014/main" id="{5F488211-9B67-AF95-F50F-55DF51A98CD1}"/>
                </a:ext>
              </a:extLst>
            </p:cNvPr>
            <p:cNvSpPr/>
            <p:nvPr/>
          </p:nvSpPr>
          <p:spPr>
            <a:xfrm>
              <a:off x="2780689" y="5257800"/>
              <a:ext cx="126491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Karbon Monoksit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(Egzoz Gazı)</a:t>
              </a:r>
            </a:p>
          </p:txBody>
        </p:sp>
        <p:sp>
          <p:nvSpPr>
            <p:cNvPr id="62" name="Dikdörtgen 15">
              <a:extLst>
                <a:ext uri="{FF2B5EF4-FFF2-40B4-BE49-F238E27FC236}">
                  <a16:creationId xmlns:a16="http://schemas.microsoft.com/office/drawing/2014/main" id="{ACF76A92-2758-EBFD-58DC-9DDBF2EC516C}"/>
                </a:ext>
              </a:extLst>
            </p:cNvPr>
            <p:cNvSpPr/>
            <p:nvPr/>
          </p:nvSpPr>
          <p:spPr>
            <a:xfrm>
              <a:off x="4056448" y="5326511"/>
              <a:ext cx="126492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Metanol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(Roket Yakıtı)</a:t>
              </a:r>
            </a:p>
          </p:txBody>
        </p:sp>
        <p:sp>
          <p:nvSpPr>
            <p:cNvPr id="63" name="Dikdörtgen 15">
              <a:extLst>
                <a:ext uri="{FF2B5EF4-FFF2-40B4-BE49-F238E27FC236}">
                  <a16:creationId xmlns:a16="http://schemas.microsoft.com/office/drawing/2014/main" id="{1ED5096F-2A34-6AD9-880A-12A50D0BF579}"/>
                </a:ext>
              </a:extLst>
            </p:cNvPr>
            <p:cNvSpPr/>
            <p:nvPr/>
          </p:nvSpPr>
          <p:spPr>
            <a:xfrm>
              <a:off x="5261633" y="5257800"/>
              <a:ext cx="100863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Nikotin (Böcek İlacı)</a:t>
              </a:r>
            </a:p>
          </p:txBody>
        </p:sp>
        <p:sp>
          <p:nvSpPr>
            <p:cNvPr id="64" name="Dikdörtgen 15">
              <a:extLst>
                <a:ext uri="{FF2B5EF4-FFF2-40B4-BE49-F238E27FC236}">
                  <a16:creationId xmlns:a16="http://schemas.microsoft.com/office/drawing/2014/main" id="{4F1C0618-6668-09C0-D3F9-7DB210D284F4}"/>
                </a:ext>
              </a:extLst>
            </p:cNvPr>
            <p:cNvSpPr/>
            <p:nvPr/>
          </p:nvSpPr>
          <p:spPr>
            <a:xfrm>
              <a:off x="6061975" y="5297094"/>
              <a:ext cx="1535023" cy="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Kadminyum</a:t>
              </a: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(Pil)</a:t>
              </a:r>
            </a:p>
          </p:txBody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4AB19341-9F27-FC47-9854-1F8CB12F6A80}"/>
                </a:ext>
              </a:extLst>
            </p:cNvPr>
            <p:cNvSpPr/>
            <p:nvPr/>
          </p:nvSpPr>
          <p:spPr>
            <a:xfrm>
              <a:off x="7280941" y="5353236"/>
              <a:ext cx="126492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Stearik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Asit (Bal Mumu)</a:t>
              </a:r>
            </a:p>
          </p:txBody>
        </p:sp>
        <p:sp>
          <p:nvSpPr>
            <p:cNvPr id="66" name="Dikdörtgen 15">
              <a:extLst>
                <a:ext uri="{FF2B5EF4-FFF2-40B4-BE49-F238E27FC236}">
                  <a16:creationId xmlns:a16="http://schemas.microsoft.com/office/drawing/2014/main" id="{B8FE671C-E806-CD21-B0F7-EC0CAA84CD5E}"/>
                </a:ext>
              </a:extLst>
            </p:cNvPr>
            <p:cNvSpPr/>
            <p:nvPr/>
          </p:nvSpPr>
          <p:spPr>
            <a:xfrm>
              <a:off x="8545861" y="5373249"/>
              <a:ext cx="110979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Bütan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(Çakmak Gazı)</a:t>
              </a:r>
            </a:p>
          </p:txBody>
        </p:sp>
        <p:pic>
          <p:nvPicPr>
            <p:cNvPr id="67" name="Resim 66">
              <a:extLst>
                <a:ext uri="{FF2B5EF4-FFF2-40B4-BE49-F238E27FC236}">
                  <a16:creationId xmlns:a16="http://schemas.microsoft.com/office/drawing/2014/main" id="{EDFCD581-ED6D-3CEF-D3B1-5BF5454FB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584" y="1701928"/>
              <a:ext cx="8008092" cy="3656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9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013CA-780B-EE71-580F-003B913AD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80B8500-8F83-0919-34EF-56658C32BA25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EPİDEMİYOLOJİ</a:t>
            </a:r>
            <a:endParaRPr lang="tr-TR" sz="2800" dirty="0">
              <a:solidFill>
                <a:srgbClr val="114533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4879037-E90D-D966-AA33-1014AB419A43}"/>
              </a:ext>
            </a:extLst>
          </p:cNvPr>
          <p:cNvSpPr txBox="1"/>
          <p:nvPr/>
        </p:nvSpPr>
        <p:spPr>
          <a:xfrm>
            <a:off x="193116" y="1445096"/>
            <a:ext cx="11098661" cy="410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b="1" dirty="0"/>
              <a:t>Gelişmiş ülkelerde kadınlar arasında sigara kullanımı,</a:t>
            </a:r>
            <a:r>
              <a:rPr lang="tr-TR" sz="2200" dirty="0"/>
              <a:t> gelişmekte olan ülkelere göre </a:t>
            </a:r>
            <a:r>
              <a:rPr lang="tr-TR" sz="2200" b="1" dirty="0"/>
              <a:t>daha yüksektir</a:t>
            </a:r>
            <a:r>
              <a:rPr lang="tr-TR" sz="2200" dirty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b="1" dirty="0"/>
              <a:t>İkinci el tütün dumanı</a:t>
            </a:r>
            <a:r>
              <a:rPr lang="tr-TR" sz="2200" dirty="0"/>
              <a:t>; kalp hastalığına, kansere, diğer kronik hastalıklara ve yılda </a:t>
            </a:r>
            <a:r>
              <a:rPr lang="tr-TR" sz="2200" b="1" dirty="0"/>
              <a:t>1,2 milyon ölüme </a:t>
            </a:r>
            <a:r>
              <a:rPr lang="tr-TR" sz="2200" dirty="0"/>
              <a:t>neden olmaktadır.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b="1" dirty="0"/>
              <a:t>‘’Arkadaş etkisi’’</a:t>
            </a:r>
            <a:r>
              <a:rPr lang="tr-TR" sz="2200" dirty="0"/>
              <a:t> tütün kullanımına başlama nedenleri arasında ilk sıradadır. Bunu sırasıyla </a:t>
            </a:r>
            <a:r>
              <a:rPr lang="tr-TR" sz="2200" i="1" dirty="0"/>
              <a:t>‘’özenti’’ </a:t>
            </a:r>
            <a:r>
              <a:rPr lang="tr-TR" sz="2200" dirty="0"/>
              <a:t>ve </a:t>
            </a:r>
            <a:r>
              <a:rPr lang="tr-TR" sz="2200" i="1" dirty="0"/>
              <a:t>‘’merak’’ </a:t>
            </a:r>
            <a:r>
              <a:rPr lang="tr-TR" sz="2200" dirty="0"/>
              <a:t>takip etmektedir.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Türkiye, </a:t>
            </a:r>
            <a:r>
              <a:rPr lang="tr-TR" sz="2200" b="1" dirty="0"/>
              <a:t>18 milyon</a:t>
            </a:r>
            <a:r>
              <a:rPr lang="tr-TR" sz="2200" dirty="0"/>
              <a:t> dolayında kişi sayısı ile tütün kullanan ülkeler arasında </a:t>
            </a:r>
            <a:r>
              <a:rPr lang="tr-TR" sz="2200" b="1" dirty="0"/>
              <a:t>onuncu</a:t>
            </a:r>
            <a:r>
              <a:rPr lang="tr-TR" sz="2200" dirty="0"/>
              <a:t> sıradadır.</a:t>
            </a:r>
          </a:p>
        </p:txBody>
      </p:sp>
    </p:spTree>
    <p:extLst>
      <p:ext uri="{BB962C8B-B14F-4D97-AF65-F5344CB8AC3E}">
        <p14:creationId xmlns:p14="http://schemas.microsoft.com/office/powerpoint/2010/main" val="38173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9FEA3-4C2D-CE20-4F97-D7A22E91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286D62FD-26A0-483A-4485-4E60CF21EDEE}"/>
              </a:ext>
            </a:extLst>
          </p:cNvPr>
          <p:cNvGrpSpPr/>
          <p:nvPr/>
        </p:nvGrpSpPr>
        <p:grpSpPr>
          <a:xfrm>
            <a:off x="1693006" y="1090142"/>
            <a:ext cx="8805987" cy="5195632"/>
            <a:chOff x="569957" y="844588"/>
            <a:chExt cx="11866162" cy="5210961"/>
          </a:xfrm>
        </p:grpSpPr>
        <p:sp>
          <p:nvSpPr>
            <p:cNvPr id="3" name="Dikdörtgen 15">
              <a:extLst>
                <a:ext uri="{FF2B5EF4-FFF2-40B4-BE49-F238E27FC236}">
                  <a16:creationId xmlns:a16="http://schemas.microsoft.com/office/drawing/2014/main" id="{8408214D-34E9-8471-F201-906B3ADB53AF}"/>
                </a:ext>
              </a:extLst>
            </p:cNvPr>
            <p:cNvSpPr/>
            <p:nvPr/>
          </p:nvSpPr>
          <p:spPr>
            <a:xfrm rot="16200000">
              <a:off x="1807110" y="1463617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Çin</a:t>
              </a:r>
            </a:p>
          </p:txBody>
        </p:sp>
        <p:sp>
          <p:nvSpPr>
            <p:cNvPr id="4" name="Dikdörtgen 15">
              <a:extLst>
                <a:ext uri="{FF2B5EF4-FFF2-40B4-BE49-F238E27FC236}">
                  <a16:creationId xmlns:a16="http://schemas.microsoft.com/office/drawing/2014/main" id="{F3A449BB-01F1-16A3-B38B-BDA8D3249032}"/>
                </a:ext>
              </a:extLst>
            </p:cNvPr>
            <p:cNvSpPr/>
            <p:nvPr/>
          </p:nvSpPr>
          <p:spPr>
            <a:xfrm rot="16200000">
              <a:off x="2719707" y="3172090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Hindistan</a:t>
              </a:r>
            </a:p>
          </p:txBody>
        </p:sp>
        <p:sp>
          <p:nvSpPr>
            <p:cNvPr id="7" name="Dikdörtgen 15">
              <a:extLst>
                <a:ext uri="{FF2B5EF4-FFF2-40B4-BE49-F238E27FC236}">
                  <a16:creationId xmlns:a16="http://schemas.microsoft.com/office/drawing/2014/main" id="{F9EE39B3-CA1D-B06F-986F-52CC0E340111}"/>
                </a:ext>
              </a:extLst>
            </p:cNvPr>
            <p:cNvSpPr/>
            <p:nvPr/>
          </p:nvSpPr>
          <p:spPr>
            <a:xfrm>
              <a:off x="1455359" y="1183361"/>
              <a:ext cx="680103" cy="55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Dikdörtgen 15">
              <a:extLst>
                <a:ext uri="{FF2B5EF4-FFF2-40B4-BE49-F238E27FC236}">
                  <a16:creationId xmlns:a16="http://schemas.microsoft.com/office/drawing/2014/main" id="{1C4F6EF8-E91E-C4E1-8123-49596C5F13C9}"/>
                </a:ext>
              </a:extLst>
            </p:cNvPr>
            <p:cNvSpPr/>
            <p:nvPr/>
          </p:nvSpPr>
          <p:spPr>
            <a:xfrm>
              <a:off x="1455359" y="2584151"/>
              <a:ext cx="680103" cy="55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Dikdörtgen 15">
              <a:extLst>
                <a:ext uri="{FF2B5EF4-FFF2-40B4-BE49-F238E27FC236}">
                  <a16:creationId xmlns:a16="http://schemas.microsoft.com/office/drawing/2014/main" id="{38BB3F5F-3A18-5198-70F3-792A88E9A762}"/>
                </a:ext>
              </a:extLst>
            </p:cNvPr>
            <p:cNvSpPr/>
            <p:nvPr/>
          </p:nvSpPr>
          <p:spPr>
            <a:xfrm rot="16200000">
              <a:off x="3679827" y="3861228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Endonezya</a:t>
              </a:r>
            </a:p>
          </p:txBody>
        </p:sp>
        <p:sp>
          <p:nvSpPr>
            <p:cNvPr id="10" name="Dikdörtgen 15">
              <a:extLst>
                <a:ext uri="{FF2B5EF4-FFF2-40B4-BE49-F238E27FC236}">
                  <a16:creationId xmlns:a16="http://schemas.microsoft.com/office/drawing/2014/main" id="{712C8C00-259A-B0DD-18A4-D71A543926EE}"/>
                </a:ext>
              </a:extLst>
            </p:cNvPr>
            <p:cNvSpPr/>
            <p:nvPr/>
          </p:nvSpPr>
          <p:spPr>
            <a:xfrm>
              <a:off x="1455359" y="4046157"/>
              <a:ext cx="680103" cy="55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Dikdörtgen 15">
              <a:extLst>
                <a:ext uri="{FF2B5EF4-FFF2-40B4-BE49-F238E27FC236}">
                  <a16:creationId xmlns:a16="http://schemas.microsoft.com/office/drawing/2014/main" id="{0681018E-1439-9B34-6632-B956FBF85E8D}"/>
                </a:ext>
              </a:extLst>
            </p:cNvPr>
            <p:cNvSpPr/>
            <p:nvPr/>
          </p:nvSpPr>
          <p:spPr>
            <a:xfrm rot="16200000">
              <a:off x="4594227" y="4191069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Rusya</a:t>
              </a:r>
            </a:p>
          </p:txBody>
        </p:sp>
        <p:sp>
          <p:nvSpPr>
            <p:cNvPr id="12" name="Dikdörtgen 15">
              <a:extLst>
                <a:ext uri="{FF2B5EF4-FFF2-40B4-BE49-F238E27FC236}">
                  <a16:creationId xmlns:a16="http://schemas.microsoft.com/office/drawing/2014/main" id="{0E79F9CE-AEB8-19D0-88A1-BDF9E5216341}"/>
                </a:ext>
              </a:extLst>
            </p:cNvPr>
            <p:cNvSpPr/>
            <p:nvPr/>
          </p:nvSpPr>
          <p:spPr>
            <a:xfrm rot="16200000">
              <a:off x="5523867" y="4336100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ABD</a:t>
              </a:r>
            </a:p>
          </p:txBody>
        </p:sp>
        <p:sp>
          <p:nvSpPr>
            <p:cNvPr id="13" name="Dikdörtgen 15">
              <a:extLst>
                <a:ext uri="{FF2B5EF4-FFF2-40B4-BE49-F238E27FC236}">
                  <a16:creationId xmlns:a16="http://schemas.microsoft.com/office/drawing/2014/main" id="{1A667F6F-1B13-F645-A0E2-3CAAAB6E5416}"/>
                </a:ext>
              </a:extLst>
            </p:cNvPr>
            <p:cNvSpPr/>
            <p:nvPr/>
          </p:nvSpPr>
          <p:spPr>
            <a:xfrm rot="16200000">
              <a:off x="6468747" y="4227444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Japonya</a:t>
              </a:r>
            </a:p>
          </p:txBody>
        </p:sp>
        <p:sp>
          <p:nvSpPr>
            <p:cNvPr id="14" name="Dikdörtgen 15">
              <a:extLst>
                <a:ext uri="{FF2B5EF4-FFF2-40B4-BE49-F238E27FC236}">
                  <a16:creationId xmlns:a16="http://schemas.microsoft.com/office/drawing/2014/main" id="{E731801D-FCBB-4893-FC25-DD12004FBF1C}"/>
                </a:ext>
              </a:extLst>
            </p:cNvPr>
            <p:cNvSpPr/>
            <p:nvPr/>
          </p:nvSpPr>
          <p:spPr>
            <a:xfrm rot="16200000">
              <a:off x="7413627" y="4336099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Brezilya</a:t>
              </a:r>
            </a:p>
          </p:txBody>
        </p:sp>
        <p:sp>
          <p:nvSpPr>
            <p:cNvPr id="15" name="Dikdörtgen 15">
              <a:extLst>
                <a:ext uri="{FF2B5EF4-FFF2-40B4-BE49-F238E27FC236}">
                  <a16:creationId xmlns:a16="http://schemas.microsoft.com/office/drawing/2014/main" id="{6588B304-1100-93D1-1652-2F5DC1A51C27}"/>
                </a:ext>
              </a:extLst>
            </p:cNvPr>
            <p:cNvSpPr/>
            <p:nvPr/>
          </p:nvSpPr>
          <p:spPr>
            <a:xfrm rot="16200000">
              <a:off x="8328027" y="4157932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Bangladeş</a:t>
              </a: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348E15E6-398F-BFF0-6020-98D686B9D42E}"/>
                </a:ext>
              </a:extLst>
            </p:cNvPr>
            <p:cNvSpPr/>
            <p:nvPr/>
          </p:nvSpPr>
          <p:spPr>
            <a:xfrm rot="16200000">
              <a:off x="9303387" y="4291304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Almanya</a:t>
              </a:r>
            </a:p>
          </p:txBody>
        </p:sp>
        <p:sp>
          <p:nvSpPr>
            <p:cNvPr id="17" name="Dikdörtgen 15">
              <a:extLst>
                <a:ext uri="{FF2B5EF4-FFF2-40B4-BE49-F238E27FC236}">
                  <a16:creationId xmlns:a16="http://schemas.microsoft.com/office/drawing/2014/main" id="{40EC775C-715C-C0B5-2E8A-6A0E5C3468C3}"/>
                </a:ext>
              </a:extLst>
            </p:cNvPr>
            <p:cNvSpPr/>
            <p:nvPr/>
          </p:nvSpPr>
          <p:spPr>
            <a:xfrm rot="16200000">
              <a:off x="10217787" y="4408616"/>
              <a:ext cx="1179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479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Türkiye</a:t>
              </a:r>
            </a:p>
          </p:txBody>
        </p:sp>
        <p:sp>
          <p:nvSpPr>
            <p:cNvPr id="18" name="Dikdörtgen 15">
              <a:extLst>
                <a:ext uri="{FF2B5EF4-FFF2-40B4-BE49-F238E27FC236}">
                  <a16:creationId xmlns:a16="http://schemas.microsoft.com/office/drawing/2014/main" id="{B4CE4704-6EBA-CC9D-C994-581DD8B0197D}"/>
                </a:ext>
              </a:extLst>
            </p:cNvPr>
            <p:cNvSpPr/>
            <p:nvPr/>
          </p:nvSpPr>
          <p:spPr>
            <a:xfrm>
              <a:off x="3598382" y="844588"/>
              <a:ext cx="8278512" cy="16360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Günde 20 ya da daha fazla sigara içen kişiler genellikle ağır içici olarak sınıflandırılmaktadır. Sekiz ülkede (Rusya Federasyonu, Polonya, Ukrayna, Romanya, Türkiye, Yunanistan, Mısır, Katar) sigara içicilerin %50’sinden fazlası bu kategori içinde yer almaktadır.</a:t>
              </a:r>
            </a:p>
          </p:txBody>
        </p:sp>
        <p:sp>
          <p:nvSpPr>
            <p:cNvPr id="19" name="Dikdörtgen 15">
              <a:extLst>
                <a:ext uri="{FF2B5EF4-FFF2-40B4-BE49-F238E27FC236}">
                  <a16:creationId xmlns:a16="http://schemas.microsoft.com/office/drawing/2014/main" id="{B314DF10-4F55-571C-152E-DC02C3CBDBFD}"/>
                </a:ext>
              </a:extLst>
            </p:cNvPr>
            <p:cNvSpPr/>
            <p:nvPr/>
          </p:nvSpPr>
          <p:spPr>
            <a:xfrm>
              <a:off x="569957" y="5654259"/>
              <a:ext cx="11866162" cy="401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EAF41"/>
                  </a:solidFill>
                  <a:effectLst/>
                  <a:uLnTx/>
                  <a:uFillTx/>
                  <a:ea typeface="+mn-ea"/>
                  <a:cs typeface="+mn-cs"/>
                </a:rPr>
                <a:t>Dünya’da sigara içenlerin yaklaşık üçte ikisi bu on ülkede yaşamaktadır.</a:t>
              </a:r>
            </a:p>
          </p:txBody>
        </p:sp>
        <p:grpSp>
          <p:nvGrpSpPr>
            <p:cNvPr id="20" name="Grup 19">
              <a:extLst>
                <a:ext uri="{FF2B5EF4-FFF2-40B4-BE49-F238E27FC236}">
                  <a16:creationId xmlns:a16="http://schemas.microsoft.com/office/drawing/2014/main" id="{6579D254-3EF6-12A8-3B81-81C81F5F2B3D}"/>
                </a:ext>
              </a:extLst>
            </p:cNvPr>
            <p:cNvGrpSpPr/>
            <p:nvPr/>
          </p:nvGrpSpPr>
          <p:grpSpPr>
            <a:xfrm>
              <a:off x="1389904" y="1617505"/>
              <a:ext cx="10191293" cy="3874878"/>
              <a:chOff x="1424878" y="1570923"/>
              <a:chExt cx="10191293" cy="3874878"/>
            </a:xfrm>
          </p:grpSpPr>
          <p:pic>
            <p:nvPicPr>
              <p:cNvPr id="21" name="Picture 1">
                <a:extLst>
                  <a:ext uri="{FF2B5EF4-FFF2-40B4-BE49-F238E27FC236}">
                    <a16:creationId xmlns:a16="http://schemas.microsoft.com/office/drawing/2014/main" id="{A2428E4D-EE27-AD13-FF41-27D74C9E1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4878" y="1570923"/>
                <a:ext cx="10191293" cy="3874878"/>
              </a:xfrm>
              <a:prstGeom prst="rect">
                <a:avLst/>
              </a:prstGeom>
            </p:spPr>
          </p:pic>
          <p:sp>
            <p:nvSpPr>
              <p:cNvPr id="22" name="Dikdörtgen 21">
                <a:extLst>
                  <a:ext uri="{FF2B5EF4-FFF2-40B4-BE49-F238E27FC236}">
                    <a16:creationId xmlns:a16="http://schemas.microsoft.com/office/drawing/2014/main" id="{BA9DFA8D-7227-9185-A813-9F1788E66DB3}"/>
                  </a:ext>
                </a:extLst>
              </p:cNvPr>
              <p:cNvSpPr/>
              <p:nvPr/>
            </p:nvSpPr>
            <p:spPr>
              <a:xfrm>
                <a:off x="8607702" y="4829214"/>
                <a:ext cx="762971" cy="250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Dikdörtgen 22">
                <a:extLst>
                  <a:ext uri="{FF2B5EF4-FFF2-40B4-BE49-F238E27FC236}">
                    <a16:creationId xmlns:a16="http://schemas.microsoft.com/office/drawing/2014/main" id="{99E0E019-60CC-D2A4-C32F-41F2C035E50D}"/>
                  </a:ext>
                </a:extLst>
              </p:cNvPr>
              <p:cNvSpPr/>
              <p:nvPr/>
            </p:nvSpPr>
            <p:spPr>
              <a:xfrm>
                <a:off x="9522101" y="4852511"/>
                <a:ext cx="762971" cy="250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Dikdörtgen 23">
                <a:extLst>
                  <a:ext uri="{FF2B5EF4-FFF2-40B4-BE49-F238E27FC236}">
                    <a16:creationId xmlns:a16="http://schemas.microsoft.com/office/drawing/2014/main" id="{D6367B16-EB6F-4E01-BDCD-1E9222ABE2D9}"/>
                  </a:ext>
                </a:extLst>
              </p:cNvPr>
              <p:cNvSpPr/>
              <p:nvPr/>
            </p:nvSpPr>
            <p:spPr>
              <a:xfrm>
                <a:off x="10477271" y="4869983"/>
                <a:ext cx="762971" cy="250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18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1181</Words>
  <Application>Microsoft Macintosh PowerPoint</Application>
  <PresentationFormat>Geniş ekran</PresentationFormat>
  <Paragraphs>210</Paragraphs>
  <Slides>27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Century Gothic</vt:lpstr>
      <vt:lpstr>Fira Sans Extra Condensed</vt:lpstr>
      <vt:lpstr>Fira Sans Extra Condensed Medium</vt:lpstr>
      <vt:lpstr>Roboto Black</vt:lpstr>
      <vt:lpstr>Roboto Medium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Yasin Aktaş</dc:creator>
  <cp:lastModifiedBy>Batuhan Tanrıverdi</cp:lastModifiedBy>
  <cp:revision>69</cp:revision>
  <dcterms:created xsi:type="dcterms:W3CDTF">2025-03-26T13:00:00Z</dcterms:created>
  <dcterms:modified xsi:type="dcterms:W3CDTF">2025-08-12T09:14:02Z</dcterms:modified>
</cp:coreProperties>
</file>